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Raleway"/>
      <p:regular r:id="rId27"/>
      <p:bold r:id="rId28"/>
      <p:italic r:id="rId29"/>
      <p:boldItalic r:id="rId30"/>
    </p:embeddedFont>
    <p:embeddedFont>
      <p:font typeface="La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Raleway-bold.fntdata"/><Relationship Id="rId27" Type="http://schemas.openxmlformats.org/officeDocument/2006/relationships/font" Target="fonts/Raleway-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aleway-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regular.fntdata"/><Relationship Id="rId30" Type="http://schemas.openxmlformats.org/officeDocument/2006/relationships/font" Target="fonts/Raleway-boldItalic.fntdata"/><Relationship Id="rId11" Type="http://schemas.openxmlformats.org/officeDocument/2006/relationships/slide" Target="slides/slide7.xml"/><Relationship Id="rId33" Type="http://schemas.openxmlformats.org/officeDocument/2006/relationships/font" Target="fonts/Lato-italic.fntdata"/><Relationship Id="rId10" Type="http://schemas.openxmlformats.org/officeDocument/2006/relationships/slide" Target="slides/slide6.xml"/><Relationship Id="rId32" Type="http://schemas.openxmlformats.org/officeDocument/2006/relationships/font" Target="fonts/Lato-bold.fntdata"/><Relationship Id="rId13" Type="http://schemas.openxmlformats.org/officeDocument/2006/relationships/slide" Target="slides/slide9.xml"/><Relationship Id="rId12" Type="http://schemas.openxmlformats.org/officeDocument/2006/relationships/slide" Target="slides/slide8.xml"/><Relationship Id="rId34" Type="http://schemas.openxmlformats.org/officeDocument/2006/relationships/font" Target="fonts/Lato-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51622d55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51622d55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d9c67055b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d9c67055b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d9c67055b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d9c67055b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d9c67055b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d9c67055b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d9c67055b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d9c67055b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d9c67055b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d9c67055b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521b97941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521b97941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521b97941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521b97941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d9c67055b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d9c67055b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9fcb8ad93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9fcb8ad93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5430e6bdd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5430e6bdd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18.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hyperlink" Target="https://www.usability.gov/what-and-why/information-architecture.html" TargetMode="External"/><Relationship Id="rId5" Type="http://schemas.openxmlformats.org/officeDocument/2006/relationships/image" Target="../media/image11.png"/><Relationship Id="rId6"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7.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www.tutorialspoint.com/ansi_c/c_working_with_files.htm#:~:text=For%20C%20File%20I%2FO,which%20returns%20a%20FILE%20pointer" TargetMode="External"/><Relationship Id="rId4" Type="http://schemas.openxmlformats.org/officeDocument/2006/relationships/hyperlink" Target="https://youtu.be/irqbmMNs2Bo?si=Gx02GbyEsame4Scq(Apna" TargetMode="External"/><Relationship Id="rId5" Type="http://schemas.openxmlformats.org/officeDocument/2006/relationships/hyperlink" Target="https://youtu.be/VSEnzzjAm0c?si=YZnJQp3WjoqS0H8n(Learn" TargetMode="External"/><Relationship Id="rId6" Type="http://schemas.openxmlformats.org/officeDocument/2006/relationships/hyperlink" Target="https://youtu.be/87SH2Cn0s9A?si=asSBo0BXzIzU04IP(Bro"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descr="Open Chromebook laptop computer" id="86" name="Google Shape;86;p13"/>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id="87" name="Google Shape;87;p13" title="COVER 2.png"/>
          <p:cNvPicPr preferRelativeResize="0"/>
          <p:nvPr/>
        </p:nvPicPr>
        <p:blipFill rotWithShape="1">
          <a:blip r:embed="rId4">
            <a:alphaModFix/>
          </a:blip>
          <a:srcRect b="7869" l="0" r="0" t="7877"/>
          <a:stretch/>
        </p:blipFill>
        <p:spPr>
          <a:xfrm>
            <a:off x="5181200" y="1645500"/>
            <a:ext cx="3471224" cy="2100351"/>
          </a:xfrm>
          <a:prstGeom prst="rect">
            <a:avLst/>
          </a:prstGeom>
          <a:noFill/>
          <a:ln>
            <a:noFill/>
          </a:ln>
        </p:spPr>
      </p:pic>
      <p:pic>
        <p:nvPicPr>
          <p:cNvPr descr="Portrait-oriented black smaptphone" id="88" name="Google Shape;88;p13"/>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89" name="Google Shape;89;p13"/>
          <p:cNvSpPr txBox="1"/>
          <p:nvPr>
            <p:ph type="title"/>
          </p:nvPr>
        </p:nvSpPr>
        <p:spPr>
          <a:xfrm>
            <a:off x="729450" y="1318650"/>
            <a:ext cx="3842700" cy="139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latin typeface="Arial"/>
                <a:ea typeface="Arial"/>
                <a:cs typeface="Arial"/>
                <a:sym typeface="Arial"/>
              </a:rPr>
              <a:t>LIBRARY MANAGEMENT SYSTEM</a:t>
            </a:r>
            <a:endParaRPr sz="2700">
              <a:latin typeface="Arial"/>
              <a:ea typeface="Arial"/>
              <a:cs typeface="Arial"/>
              <a:sym typeface="Arial"/>
            </a:endParaRPr>
          </a:p>
        </p:txBody>
      </p:sp>
      <p:sp>
        <p:nvSpPr>
          <p:cNvPr id="90" name="Google Shape;90;p13"/>
          <p:cNvSpPr txBox="1"/>
          <p:nvPr>
            <p:ph idx="4294967295" type="body"/>
          </p:nvPr>
        </p:nvSpPr>
        <p:spPr>
          <a:xfrm>
            <a:off x="763650" y="2713350"/>
            <a:ext cx="3774300" cy="1177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1800">
                <a:solidFill>
                  <a:schemeClr val="dk2"/>
                </a:solidFill>
                <a:latin typeface="Arial"/>
                <a:ea typeface="Arial"/>
                <a:cs typeface="Arial"/>
                <a:sym typeface="Arial"/>
              </a:rPr>
              <a:t>Using C in Dev-C++</a:t>
            </a:r>
            <a:endParaRPr b="1" sz="1800">
              <a:solidFill>
                <a:schemeClr val="dk2"/>
              </a:solidFill>
              <a:latin typeface="Arial"/>
              <a:ea typeface="Arial"/>
              <a:cs typeface="Arial"/>
              <a:sym typeface="Arial"/>
            </a:endParaRPr>
          </a:p>
        </p:txBody>
      </p:sp>
      <p:pic>
        <p:nvPicPr>
          <p:cNvPr id="91" name="Google Shape;91;p13" title="COVER.png"/>
          <p:cNvPicPr preferRelativeResize="0"/>
          <p:nvPr/>
        </p:nvPicPr>
        <p:blipFill rotWithShape="1">
          <a:blip r:embed="rId6">
            <a:alphaModFix/>
          </a:blip>
          <a:srcRect b="0" l="16384" r="16384" t="0"/>
          <a:stretch/>
        </p:blipFill>
        <p:spPr>
          <a:xfrm>
            <a:off x="8271300" y="2337575"/>
            <a:ext cx="872700" cy="18375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38" name="Shape 138"/>
        <p:cNvGrpSpPr/>
        <p:nvPr/>
      </p:nvGrpSpPr>
      <p:grpSpPr>
        <a:xfrm>
          <a:off x="0" y="0"/>
          <a:ext cx="0" cy="0"/>
          <a:chOff x="0" y="0"/>
          <a:chExt cx="0" cy="0"/>
        </a:xfrm>
      </p:grpSpPr>
      <p:sp>
        <p:nvSpPr>
          <p:cNvPr id="139" name="Google Shape;139;p22"/>
          <p:cNvSpPr txBox="1"/>
          <p:nvPr/>
        </p:nvSpPr>
        <p:spPr>
          <a:xfrm>
            <a:off x="846375" y="1504950"/>
            <a:ext cx="6789900" cy="324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Features available to the Users are:</a:t>
            </a:r>
            <a:endParaRPr sz="1800">
              <a:solidFill>
                <a:schemeClr val="lt1"/>
              </a:solidFill>
            </a:endParaRPr>
          </a:p>
          <a:p>
            <a:pPr indent="0" lvl="0" marL="0" rtl="0" algn="l">
              <a:spcBef>
                <a:spcPts val="0"/>
              </a:spcBef>
              <a:spcAft>
                <a:spcPts val="0"/>
              </a:spcAft>
              <a:buNone/>
            </a:pPr>
            <a:r>
              <a:t/>
            </a:r>
            <a:endParaRPr sz="1800">
              <a:solidFill>
                <a:schemeClr val="lt1"/>
              </a:solidFill>
            </a:endParaRPr>
          </a:p>
          <a:p>
            <a:pPr indent="-342900" lvl="0" marL="457200" rtl="0" algn="l">
              <a:lnSpc>
                <a:spcPct val="150000"/>
              </a:lnSpc>
              <a:spcBef>
                <a:spcPts val="0"/>
              </a:spcBef>
              <a:spcAft>
                <a:spcPts val="0"/>
              </a:spcAft>
              <a:buClr>
                <a:schemeClr val="lt1"/>
              </a:buClr>
              <a:buSzPts val="1800"/>
              <a:buChar char="➢"/>
            </a:pPr>
            <a:r>
              <a:rPr lang="en" sz="1800">
                <a:solidFill>
                  <a:schemeClr val="lt1"/>
                </a:solidFill>
              </a:rPr>
              <a:t>Account Management</a:t>
            </a:r>
            <a:endParaRPr sz="1800">
              <a:solidFill>
                <a:schemeClr val="lt1"/>
              </a:solidFill>
            </a:endParaRPr>
          </a:p>
          <a:p>
            <a:pPr indent="-342900" lvl="0" marL="457200" rtl="0" algn="l">
              <a:lnSpc>
                <a:spcPct val="150000"/>
              </a:lnSpc>
              <a:spcBef>
                <a:spcPts val="0"/>
              </a:spcBef>
              <a:spcAft>
                <a:spcPts val="0"/>
              </a:spcAft>
              <a:buClr>
                <a:schemeClr val="lt1"/>
              </a:buClr>
              <a:buSzPts val="1800"/>
              <a:buChar char="➢"/>
            </a:pPr>
            <a:r>
              <a:rPr lang="en" sz="1800">
                <a:solidFill>
                  <a:schemeClr val="lt1"/>
                </a:solidFill>
              </a:rPr>
              <a:t>Book Access</a:t>
            </a:r>
            <a:endParaRPr sz="1800">
              <a:solidFill>
                <a:schemeClr val="lt1"/>
              </a:solidFill>
            </a:endParaRPr>
          </a:p>
          <a:p>
            <a:pPr indent="-342900" lvl="0" marL="457200" rtl="0" algn="l">
              <a:lnSpc>
                <a:spcPct val="150000"/>
              </a:lnSpc>
              <a:spcBef>
                <a:spcPts val="0"/>
              </a:spcBef>
              <a:spcAft>
                <a:spcPts val="0"/>
              </a:spcAft>
              <a:buClr>
                <a:schemeClr val="lt1"/>
              </a:buClr>
              <a:buSzPts val="1800"/>
              <a:buChar char="➢"/>
            </a:pPr>
            <a:r>
              <a:rPr lang="en" sz="1800">
                <a:solidFill>
                  <a:schemeClr val="lt1"/>
                </a:solidFill>
              </a:rPr>
              <a:t>Book Transactions</a:t>
            </a:r>
            <a:endParaRPr sz="1800">
              <a:solidFill>
                <a:schemeClr val="lt1"/>
              </a:solidFill>
            </a:endParaRPr>
          </a:p>
          <a:p>
            <a:pPr indent="-342900" lvl="0" marL="457200" rtl="0" algn="l">
              <a:lnSpc>
                <a:spcPct val="150000"/>
              </a:lnSpc>
              <a:spcBef>
                <a:spcPts val="0"/>
              </a:spcBef>
              <a:spcAft>
                <a:spcPts val="0"/>
              </a:spcAft>
              <a:buClr>
                <a:schemeClr val="lt1"/>
              </a:buClr>
              <a:buSzPts val="1800"/>
              <a:buChar char="➢"/>
            </a:pPr>
            <a:r>
              <a:rPr lang="en" sz="1800">
                <a:solidFill>
                  <a:schemeClr val="lt1"/>
                </a:solidFill>
              </a:rPr>
              <a:t>Records Access</a:t>
            </a:r>
            <a:endParaRPr sz="1800">
              <a:solidFill>
                <a:schemeClr val="lt1"/>
              </a:solidFill>
            </a:endParaRPr>
          </a:p>
          <a:p>
            <a:pPr indent="0" lvl="0" marL="0" rtl="0" algn="l">
              <a:lnSpc>
                <a:spcPct val="150000"/>
              </a:lnSpc>
              <a:spcBef>
                <a:spcPts val="0"/>
              </a:spcBef>
              <a:spcAft>
                <a:spcPts val="0"/>
              </a:spcAft>
              <a:buNone/>
            </a:pPr>
            <a:r>
              <a:t/>
            </a:r>
            <a:endParaRPr b="1" sz="18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3" name="Shape 143"/>
        <p:cNvGrpSpPr/>
        <p:nvPr/>
      </p:nvGrpSpPr>
      <p:grpSpPr>
        <a:xfrm>
          <a:off x="0" y="0"/>
          <a:ext cx="0" cy="0"/>
          <a:chOff x="0" y="0"/>
          <a:chExt cx="0" cy="0"/>
        </a:xfrm>
      </p:grpSpPr>
      <p:sp>
        <p:nvSpPr>
          <p:cNvPr id="144" name="Google Shape;144;p23"/>
          <p:cNvSpPr txBox="1"/>
          <p:nvPr/>
        </p:nvSpPr>
        <p:spPr>
          <a:xfrm>
            <a:off x="819150" y="1355275"/>
            <a:ext cx="6980400" cy="348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rPr>
              <a:t>Limitations:</a:t>
            </a:r>
            <a:endParaRPr b="1" sz="2000">
              <a:solidFill>
                <a:schemeClr val="lt1"/>
              </a:solidFill>
            </a:endParaRPr>
          </a:p>
          <a:p>
            <a:pPr indent="0" lvl="0" marL="0" rtl="0" algn="l">
              <a:spcBef>
                <a:spcPts val="0"/>
              </a:spcBef>
              <a:spcAft>
                <a:spcPts val="0"/>
              </a:spcAft>
              <a:buNone/>
            </a:pPr>
            <a:r>
              <a:t/>
            </a:r>
            <a:endParaRPr b="1" sz="2000">
              <a:solidFill>
                <a:schemeClr val="lt1"/>
              </a:solidFill>
            </a:endParaRPr>
          </a:p>
          <a:p>
            <a:pPr indent="-330200" lvl="0" marL="457200" rtl="0" algn="l">
              <a:lnSpc>
                <a:spcPct val="150000"/>
              </a:lnSpc>
              <a:spcBef>
                <a:spcPts val="0"/>
              </a:spcBef>
              <a:spcAft>
                <a:spcPts val="0"/>
              </a:spcAft>
              <a:buClr>
                <a:schemeClr val="lt1"/>
              </a:buClr>
              <a:buSzPts val="1600"/>
              <a:buChar char="➢"/>
            </a:pPr>
            <a:r>
              <a:rPr lang="en" sz="1600">
                <a:solidFill>
                  <a:schemeClr val="lt1"/>
                </a:solidFill>
              </a:rPr>
              <a:t>File-Based Storage</a:t>
            </a:r>
            <a:endParaRPr sz="1600">
              <a:solidFill>
                <a:schemeClr val="lt1"/>
              </a:solidFill>
            </a:endParaRPr>
          </a:p>
          <a:p>
            <a:pPr indent="-330200" lvl="0" marL="457200" rtl="0" algn="l">
              <a:lnSpc>
                <a:spcPct val="150000"/>
              </a:lnSpc>
              <a:spcBef>
                <a:spcPts val="0"/>
              </a:spcBef>
              <a:spcAft>
                <a:spcPts val="0"/>
              </a:spcAft>
              <a:buClr>
                <a:schemeClr val="lt1"/>
              </a:buClr>
              <a:buSzPts val="1600"/>
              <a:buChar char="➢"/>
            </a:pPr>
            <a:r>
              <a:rPr lang="en" sz="1600">
                <a:solidFill>
                  <a:schemeClr val="lt1"/>
                </a:solidFill>
              </a:rPr>
              <a:t>Single-User Operation</a:t>
            </a:r>
            <a:endParaRPr sz="1600">
              <a:solidFill>
                <a:schemeClr val="lt1"/>
              </a:solidFill>
            </a:endParaRPr>
          </a:p>
          <a:p>
            <a:pPr indent="-330200" lvl="0" marL="457200" rtl="0" algn="l">
              <a:lnSpc>
                <a:spcPct val="150000"/>
              </a:lnSpc>
              <a:spcBef>
                <a:spcPts val="0"/>
              </a:spcBef>
              <a:spcAft>
                <a:spcPts val="0"/>
              </a:spcAft>
              <a:buClr>
                <a:schemeClr val="lt1"/>
              </a:buClr>
              <a:buSzPts val="1600"/>
              <a:buChar char="➢"/>
            </a:pPr>
            <a:r>
              <a:rPr lang="en" sz="1600">
                <a:solidFill>
                  <a:schemeClr val="lt1"/>
                </a:solidFill>
              </a:rPr>
              <a:t>Limited Security</a:t>
            </a:r>
            <a:endParaRPr sz="1600">
              <a:solidFill>
                <a:schemeClr val="lt1"/>
              </a:solidFill>
            </a:endParaRPr>
          </a:p>
          <a:p>
            <a:pPr indent="-330200" lvl="0" marL="457200" rtl="0" algn="l">
              <a:lnSpc>
                <a:spcPct val="150000"/>
              </a:lnSpc>
              <a:spcBef>
                <a:spcPts val="0"/>
              </a:spcBef>
              <a:spcAft>
                <a:spcPts val="0"/>
              </a:spcAft>
              <a:buClr>
                <a:schemeClr val="lt1"/>
              </a:buClr>
              <a:buSzPts val="1600"/>
              <a:buChar char="➢"/>
            </a:pPr>
            <a:r>
              <a:rPr lang="en" sz="1600">
                <a:solidFill>
                  <a:schemeClr val="lt1"/>
                </a:solidFill>
              </a:rPr>
              <a:t>Manual Data Validation</a:t>
            </a:r>
            <a:endParaRPr sz="1600">
              <a:solidFill>
                <a:schemeClr val="lt1"/>
              </a:solidFill>
            </a:endParaRPr>
          </a:p>
          <a:p>
            <a:pPr indent="-330200" lvl="0" marL="457200" rtl="0" algn="l">
              <a:lnSpc>
                <a:spcPct val="150000"/>
              </a:lnSpc>
              <a:spcBef>
                <a:spcPts val="0"/>
              </a:spcBef>
              <a:spcAft>
                <a:spcPts val="0"/>
              </a:spcAft>
              <a:buClr>
                <a:schemeClr val="lt1"/>
              </a:buClr>
              <a:buSzPts val="1600"/>
              <a:buChar char="➢"/>
            </a:pPr>
            <a:r>
              <a:rPr lang="en" sz="1600">
                <a:solidFill>
                  <a:schemeClr val="lt1"/>
                </a:solidFill>
              </a:rPr>
              <a:t>No Advanced Reporting</a:t>
            </a:r>
            <a:endParaRPr sz="1600">
              <a:solidFill>
                <a:schemeClr val="lt1"/>
              </a:solidFill>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4"/>
          <p:cNvSpPr txBox="1"/>
          <p:nvPr/>
        </p:nvSpPr>
        <p:spPr>
          <a:xfrm>
            <a:off x="846375" y="1287225"/>
            <a:ext cx="8178000" cy="376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t>C programming language:</a:t>
            </a:r>
            <a:endParaRPr b="1" sz="1800"/>
          </a:p>
          <a:p>
            <a:pPr indent="0" lvl="0" marL="0" rtl="0" algn="l">
              <a:spcBef>
                <a:spcPts val="0"/>
              </a:spcBef>
              <a:spcAft>
                <a:spcPts val="0"/>
              </a:spcAft>
              <a:buNone/>
            </a:pPr>
            <a:r>
              <a:t/>
            </a:r>
            <a:endParaRPr b="1" sz="1800"/>
          </a:p>
          <a:p>
            <a:pPr indent="-330200" lvl="0" marL="457200" rtl="0" algn="l">
              <a:lnSpc>
                <a:spcPct val="150000"/>
              </a:lnSpc>
              <a:spcBef>
                <a:spcPts val="0"/>
              </a:spcBef>
              <a:spcAft>
                <a:spcPts val="0"/>
              </a:spcAft>
              <a:buSzPts val="1600"/>
              <a:buChar char="➢"/>
            </a:pPr>
            <a:r>
              <a:rPr lang="en" sz="1600"/>
              <a:t>C is a general-purpose, structured, and simple language that provides faster execution.</a:t>
            </a:r>
            <a:endParaRPr sz="1600"/>
          </a:p>
          <a:p>
            <a:pPr indent="-330200" lvl="0" marL="457200" rtl="0" algn="l">
              <a:lnSpc>
                <a:spcPct val="150000"/>
              </a:lnSpc>
              <a:spcBef>
                <a:spcPts val="0"/>
              </a:spcBef>
              <a:spcAft>
                <a:spcPts val="0"/>
              </a:spcAft>
              <a:buSzPts val="1600"/>
              <a:buChar char="➢"/>
            </a:pPr>
            <a:r>
              <a:rPr lang="en" sz="1600"/>
              <a:t>C is known for its simplicity, efficiency, and flexibility.</a:t>
            </a:r>
            <a:endParaRPr sz="1600"/>
          </a:p>
          <a:p>
            <a:pPr indent="-330200" lvl="0" marL="457200" rtl="0" algn="l">
              <a:lnSpc>
                <a:spcPct val="150000"/>
              </a:lnSpc>
              <a:spcBef>
                <a:spcPts val="0"/>
              </a:spcBef>
              <a:spcAft>
                <a:spcPts val="0"/>
              </a:spcAft>
              <a:buSzPts val="1600"/>
              <a:buChar char="➢"/>
            </a:pPr>
            <a:r>
              <a:rPr lang="en" sz="1600"/>
              <a:t>C allows writing efficient, fast, and portable programs.</a:t>
            </a:r>
            <a:endParaRPr sz="1600"/>
          </a:p>
          <a:p>
            <a:pPr indent="-330200" lvl="0" marL="457200" rtl="0" algn="l">
              <a:lnSpc>
                <a:spcPct val="150000"/>
              </a:lnSpc>
              <a:spcBef>
                <a:spcPts val="0"/>
              </a:spcBef>
              <a:spcAft>
                <a:spcPts val="0"/>
              </a:spcAft>
              <a:buSzPts val="1600"/>
              <a:buChar char="➢"/>
            </a:pPr>
            <a:r>
              <a:rPr lang="en" sz="1600"/>
              <a:t>C provides direct access to memory addresses through pointers.</a:t>
            </a:r>
            <a:endParaRPr sz="1600"/>
          </a:p>
          <a:p>
            <a:pPr indent="-330200" lvl="0" marL="457200" rtl="0" algn="l">
              <a:lnSpc>
                <a:spcPct val="150000"/>
              </a:lnSpc>
              <a:spcBef>
                <a:spcPts val="0"/>
              </a:spcBef>
              <a:spcAft>
                <a:spcPts val="0"/>
              </a:spcAft>
              <a:buSzPts val="1600"/>
              <a:buChar char="➢"/>
            </a:pPr>
            <a:r>
              <a:rPr lang="en" sz="1600"/>
              <a:t>C is widely used in system programming, embedded systems, and developing operating systems.</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5"/>
          <p:cNvSpPr txBox="1"/>
          <p:nvPr/>
        </p:nvSpPr>
        <p:spPr>
          <a:xfrm>
            <a:off x="0" y="1171350"/>
            <a:ext cx="5006400" cy="54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accent1"/>
                </a:solidFill>
              </a:rPr>
              <a:t>Login Form</a:t>
            </a:r>
            <a:endParaRPr b="1" sz="1800">
              <a:solidFill>
                <a:schemeClr val="accent1"/>
              </a:solidFill>
            </a:endParaRPr>
          </a:p>
        </p:txBody>
      </p:sp>
      <p:sp>
        <p:nvSpPr>
          <p:cNvPr id="155" name="Google Shape;155;p25"/>
          <p:cNvSpPr txBox="1"/>
          <p:nvPr/>
        </p:nvSpPr>
        <p:spPr>
          <a:xfrm>
            <a:off x="5077675" y="1171350"/>
            <a:ext cx="2990100" cy="54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1"/>
                </a:solidFill>
              </a:rPr>
              <a:t>Menu</a:t>
            </a:r>
            <a:endParaRPr b="1" sz="1800">
              <a:solidFill>
                <a:schemeClr val="accent1"/>
              </a:solidFill>
            </a:endParaRPr>
          </a:p>
          <a:p>
            <a:pPr indent="0" lvl="0" marL="0" rtl="0" algn="l">
              <a:spcBef>
                <a:spcPts val="0"/>
              </a:spcBef>
              <a:spcAft>
                <a:spcPts val="0"/>
              </a:spcAft>
              <a:buNone/>
            </a:pPr>
            <a:r>
              <a:t/>
            </a:r>
            <a:endParaRPr b="1" sz="1800">
              <a:solidFill>
                <a:schemeClr val="accent1"/>
              </a:solidFill>
            </a:endParaRPr>
          </a:p>
        </p:txBody>
      </p:sp>
      <p:pic>
        <p:nvPicPr>
          <p:cNvPr id="156" name="Google Shape;156;p25" title="register and login.png"/>
          <p:cNvPicPr preferRelativeResize="0"/>
          <p:nvPr/>
        </p:nvPicPr>
        <p:blipFill>
          <a:blip r:embed="rId3">
            <a:alphaModFix/>
          </a:blip>
          <a:stretch>
            <a:fillRect/>
          </a:stretch>
        </p:blipFill>
        <p:spPr>
          <a:xfrm>
            <a:off x="220975" y="1720050"/>
            <a:ext cx="3667125" cy="2221925"/>
          </a:xfrm>
          <a:prstGeom prst="rect">
            <a:avLst/>
          </a:prstGeom>
          <a:noFill/>
          <a:ln>
            <a:noFill/>
          </a:ln>
        </p:spPr>
      </p:pic>
      <p:pic>
        <p:nvPicPr>
          <p:cNvPr id="157" name="Google Shape;157;p25" title="Menu.png"/>
          <p:cNvPicPr preferRelativeResize="0"/>
          <p:nvPr/>
        </p:nvPicPr>
        <p:blipFill>
          <a:blip r:embed="rId4">
            <a:alphaModFix/>
          </a:blip>
          <a:stretch>
            <a:fillRect/>
          </a:stretch>
        </p:blipFill>
        <p:spPr>
          <a:xfrm>
            <a:off x="4451975" y="1720050"/>
            <a:ext cx="3905250" cy="2880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6"/>
          <p:cNvSpPr txBox="1"/>
          <p:nvPr/>
        </p:nvSpPr>
        <p:spPr>
          <a:xfrm>
            <a:off x="1772100" y="1102775"/>
            <a:ext cx="5856900" cy="53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accent1"/>
                </a:solidFill>
              </a:rPr>
              <a:t>Add </a:t>
            </a:r>
            <a:r>
              <a:rPr b="1" lang="en" sz="1800">
                <a:solidFill>
                  <a:schemeClr val="accent1"/>
                </a:solidFill>
              </a:rPr>
              <a:t>And View Book</a:t>
            </a:r>
            <a:endParaRPr b="1" sz="1800">
              <a:solidFill>
                <a:schemeClr val="accent1"/>
              </a:solidFill>
            </a:endParaRPr>
          </a:p>
        </p:txBody>
      </p:sp>
      <p:pic>
        <p:nvPicPr>
          <p:cNvPr id="163" name="Google Shape;163;p26" title="1.png"/>
          <p:cNvPicPr preferRelativeResize="0"/>
          <p:nvPr/>
        </p:nvPicPr>
        <p:blipFill>
          <a:blip r:embed="rId3">
            <a:alphaModFix/>
          </a:blip>
          <a:stretch>
            <a:fillRect/>
          </a:stretch>
        </p:blipFill>
        <p:spPr>
          <a:xfrm>
            <a:off x="152400" y="1637675"/>
            <a:ext cx="3390998" cy="3353425"/>
          </a:xfrm>
          <a:prstGeom prst="rect">
            <a:avLst/>
          </a:prstGeom>
          <a:noFill/>
          <a:ln>
            <a:noFill/>
          </a:ln>
        </p:spPr>
      </p:pic>
      <p:pic>
        <p:nvPicPr>
          <p:cNvPr id="164" name="Google Shape;164;p26" title="2.png"/>
          <p:cNvPicPr preferRelativeResize="0"/>
          <p:nvPr/>
        </p:nvPicPr>
        <p:blipFill>
          <a:blip r:embed="rId4">
            <a:alphaModFix/>
          </a:blip>
          <a:stretch>
            <a:fillRect/>
          </a:stretch>
        </p:blipFill>
        <p:spPr>
          <a:xfrm>
            <a:off x="3733500" y="1637675"/>
            <a:ext cx="5349225" cy="3232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grpSp>
        <p:nvGrpSpPr>
          <p:cNvPr id="169" name="Google Shape;169;p27"/>
          <p:cNvGrpSpPr/>
          <p:nvPr/>
        </p:nvGrpSpPr>
        <p:grpSpPr>
          <a:xfrm>
            <a:off x="4117368" y="4819350"/>
            <a:ext cx="5102882" cy="274500"/>
            <a:chOff x="3722577" y="4819350"/>
            <a:chExt cx="5102882" cy="274500"/>
          </a:xfrm>
        </p:grpSpPr>
        <p:sp>
          <p:nvSpPr>
            <p:cNvPr id="170" name="Google Shape;170;p27"/>
            <p:cNvSpPr/>
            <p:nvPr/>
          </p:nvSpPr>
          <p:spPr>
            <a:xfrm>
              <a:off x="3722577" y="4844551"/>
              <a:ext cx="205500" cy="205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ic_lightbulb_green.png" id="171" name="Google Shape;171;p27"/>
            <p:cNvPicPr preferRelativeResize="0"/>
            <p:nvPr/>
          </p:nvPicPr>
          <p:blipFill rotWithShape="1">
            <a:blip r:embed="rId3">
              <a:alphaModFix/>
            </a:blip>
            <a:srcRect b="0" l="0" r="0" t="0"/>
            <a:stretch/>
          </p:blipFill>
          <p:spPr>
            <a:xfrm>
              <a:off x="3761069" y="4882185"/>
              <a:ext cx="128438" cy="128438"/>
            </a:xfrm>
            <a:prstGeom prst="rect">
              <a:avLst/>
            </a:prstGeom>
            <a:noFill/>
            <a:ln>
              <a:noFill/>
            </a:ln>
          </p:spPr>
        </p:pic>
        <p:sp>
          <p:nvSpPr>
            <p:cNvPr id="172" name="Google Shape;172;p27"/>
            <p:cNvSpPr txBox="1"/>
            <p:nvPr/>
          </p:nvSpPr>
          <p:spPr>
            <a:xfrm>
              <a:off x="3927958" y="4819350"/>
              <a:ext cx="4897500" cy="27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rgbClr val="FFFFFF"/>
                  </a:solidFill>
                  <a:latin typeface="Lato"/>
                  <a:ea typeface="Lato"/>
                  <a:cs typeface="Lato"/>
                  <a:sym typeface="Lato"/>
                </a:rPr>
                <a:t>Balsamiq Tip   |   </a:t>
              </a:r>
              <a:r>
                <a:rPr lang="en" sz="800">
                  <a:solidFill>
                    <a:srgbClr val="FFFFFF"/>
                  </a:solidFill>
                  <a:latin typeface="Lato"/>
                  <a:ea typeface="Lato"/>
                  <a:cs typeface="Lato"/>
                  <a:sym typeface="Lato"/>
                </a:rPr>
                <a:t>Information architecture is the flow of content across the site or application (</a:t>
              </a:r>
              <a:r>
                <a:rPr lang="en" sz="800" u="sng">
                  <a:solidFill>
                    <a:schemeClr val="accent4"/>
                  </a:solidFill>
                  <a:latin typeface="Lato"/>
                  <a:ea typeface="Lato"/>
                  <a:cs typeface="Lato"/>
                  <a:sym typeface="Lato"/>
                  <a:hlinkClick r:id="rId4">
                    <a:extLst>
                      <a:ext uri="{A12FA001-AC4F-418D-AE19-62706E023703}">
                        <ahyp:hlinkClr val="tx"/>
                      </a:ext>
                    </a:extLst>
                  </a:hlinkClick>
                </a:rPr>
                <a:t>more info</a:t>
              </a:r>
              <a:r>
                <a:rPr lang="en" sz="800">
                  <a:solidFill>
                    <a:srgbClr val="FFFFFF"/>
                  </a:solidFill>
                  <a:latin typeface="Lato"/>
                  <a:ea typeface="Lato"/>
                  <a:cs typeface="Lato"/>
                  <a:sym typeface="Lato"/>
                </a:rPr>
                <a:t>).</a:t>
              </a:r>
              <a:endParaRPr>
                <a:solidFill>
                  <a:srgbClr val="FFFFFF"/>
                </a:solidFill>
                <a:latin typeface="Lato"/>
                <a:ea typeface="Lato"/>
                <a:cs typeface="Lato"/>
                <a:sym typeface="Lato"/>
              </a:endParaRPr>
            </a:p>
          </p:txBody>
        </p:sp>
      </p:grpSp>
      <p:sp>
        <p:nvSpPr>
          <p:cNvPr id="173" name="Google Shape;173;p27"/>
          <p:cNvSpPr txBox="1"/>
          <p:nvPr/>
        </p:nvSpPr>
        <p:spPr>
          <a:xfrm>
            <a:off x="1840675" y="1075300"/>
            <a:ext cx="6474000" cy="45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accent1"/>
                </a:solidFill>
              </a:rPr>
              <a:t>Issue And Search Book</a:t>
            </a:r>
            <a:endParaRPr b="1" sz="1800">
              <a:solidFill>
                <a:schemeClr val="accent1"/>
              </a:solidFill>
            </a:endParaRPr>
          </a:p>
        </p:txBody>
      </p:sp>
      <p:pic>
        <p:nvPicPr>
          <p:cNvPr id="174" name="Google Shape;174;p27" title="3.png"/>
          <p:cNvPicPr preferRelativeResize="0"/>
          <p:nvPr/>
        </p:nvPicPr>
        <p:blipFill>
          <a:blip r:embed="rId5">
            <a:alphaModFix/>
          </a:blip>
          <a:stretch>
            <a:fillRect/>
          </a:stretch>
        </p:blipFill>
        <p:spPr>
          <a:xfrm>
            <a:off x="414125" y="1762700"/>
            <a:ext cx="3319504" cy="3200950"/>
          </a:xfrm>
          <a:prstGeom prst="rect">
            <a:avLst/>
          </a:prstGeom>
          <a:noFill/>
          <a:ln>
            <a:noFill/>
          </a:ln>
        </p:spPr>
      </p:pic>
      <p:pic>
        <p:nvPicPr>
          <p:cNvPr id="175" name="Google Shape;175;p27" title="7.png"/>
          <p:cNvPicPr preferRelativeResize="0"/>
          <p:nvPr/>
        </p:nvPicPr>
        <p:blipFill>
          <a:blip r:embed="rId6">
            <a:alphaModFix/>
          </a:blip>
          <a:stretch>
            <a:fillRect/>
          </a:stretch>
        </p:blipFill>
        <p:spPr>
          <a:xfrm>
            <a:off x="4501600" y="1762700"/>
            <a:ext cx="3895325" cy="33311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9" name="Shape 179"/>
        <p:cNvGrpSpPr/>
        <p:nvPr/>
      </p:nvGrpSpPr>
      <p:grpSpPr>
        <a:xfrm>
          <a:off x="0" y="0"/>
          <a:ext cx="0" cy="0"/>
          <a:chOff x="0" y="0"/>
          <a:chExt cx="0" cy="0"/>
        </a:xfrm>
      </p:grpSpPr>
      <p:grpSp>
        <p:nvGrpSpPr>
          <p:cNvPr id="180" name="Google Shape;180;p28"/>
          <p:cNvGrpSpPr/>
          <p:nvPr/>
        </p:nvGrpSpPr>
        <p:grpSpPr>
          <a:xfrm>
            <a:off x="5601002" y="4819350"/>
            <a:ext cx="3695398" cy="274500"/>
            <a:chOff x="3722577" y="4819350"/>
            <a:chExt cx="3695398" cy="274500"/>
          </a:xfrm>
        </p:grpSpPr>
        <p:sp>
          <p:nvSpPr>
            <p:cNvPr id="181" name="Google Shape;181;p28"/>
            <p:cNvSpPr/>
            <p:nvPr/>
          </p:nvSpPr>
          <p:spPr>
            <a:xfrm>
              <a:off x="3722577" y="4844551"/>
              <a:ext cx="205500" cy="2052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ic_lightbulb_green.png" id="182" name="Google Shape;182;p28"/>
            <p:cNvPicPr preferRelativeResize="0"/>
            <p:nvPr/>
          </p:nvPicPr>
          <p:blipFill rotWithShape="1">
            <a:blip r:embed="rId3">
              <a:alphaModFix/>
            </a:blip>
            <a:srcRect b="0" l="0" r="0" t="0"/>
            <a:stretch/>
          </p:blipFill>
          <p:spPr>
            <a:xfrm>
              <a:off x="3761069" y="4882185"/>
              <a:ext cx="128438" cy="128438"/>
            </a:xfrm>
            <a:prstGeom prst="rect">
              <a:avLst/>
            </a:prstGeom>
            <a:noFill/>
            <a:ln>
              <a:noFill/>
            </a:ln>
          </p:spPr>
        </p:pic>
        <p:sp>
          <p:nvSpPr>
            <p:cNvPr id="183" name="Google Shape;183;p28"/>
            <p:cNvSpPr txBox="1"/>
            <p:nvPr/>
          </p:nvSpPr>
          <p:spPr>
            <a:xfrm>
              <a:off x="3928075" y="4819350"/>
              <a:ext cx="3489900" cy="274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lt1"/>
                  </a:solidFill>
                  <a:latin typeface="Lato"/>
                  <a:ea typeface="Lato"/>
                  <a:cs typeface="Lato"/>
                  <a:sym typeface="Lato"/>
                </a:rPr>
                <a:t>Balsamiq Tip   |   </a:t>
              </a:r>
              <a:r>
                <a:rPr lang="en" sz="800">
                  <a:solidFill>
                    <a:srgbClr val="FFFFFF"/>
                  </a:solidFill>
                  <a:latin typeface="Lato"/>
                  <a:ea typeface="Lato"/>
                  <a:cs typeface="Lato"/>
                  <a:sym typeface="Lato"/>
                </a:rPr>
                <a:t>Use the Balsamiq add-on to make your own wireframe.</a:t>
              </a:r>
              <a:endParaRPr>
                <a:solidFill>
                  <a:srgbClr val="FFFFFF"/>
                </a:solidFill>
                <a:latin typeface="Lato"/>
                <a:ea typeface="Lato"/>
                <a:cs typeface="Lato"/>
                <a:sym typeface="Lato"/>
              </a:endParaRPr>
            </a:p>
          </p:txBody>
        </p:sp>
      </p:grpSp>
      <p:sp>
        <p:nvSpPr>
          <p:cNvPr id="184" name="Google Shape;184;p28"/>
          <p:cNvSpPr txBox="1"/>
          <p:nvPr/>
        </p:nvSpPr>
        <p:spPr>
          <a:xfrm>
            <a:off x="1863150" y="993025"/>
            <a:ext cx="5417700" cy="45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accent1"/>
                </a:solidFill>
              </a:rPr>
              <a:t>View Issue Book</a:t>
            </a:r>
            <a:endParaRPr b="1" sz="1800">
              <a:solidFill>
                <a:schemeClr val="accent1"/>
              </a:solidFill>
            </a:endParaRPr>
          </a:p>
        </p:txBody>
      </p:sp>
      <p:pic>
        <p:nvPicPr>
          <p:cNvPr id="185" name="Google Shape;185;p28" title="4.png"/>
          <p:cNvPicPr preferRelativeResize="0"/>
          <p:nvPr/>
        </p:nvPicPr>
        <p:blipFill>
          <a:blip r:embed="rId4">
            <a:alphaModFix/>
          </a:blip>
          <a:stretch>
            <a:fillRect/>
          </a:stretch>
        </p:blipFill>
        <p:spPr>
          <a:xfrm>
            <a:off x="152400" y="1445724"/>
            <a:ext cx="8839200" cy="34703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9" name="Shape 189"/>
        <p:cNvGrpSpPr/>
        <p:nvPr/>
      </p:nvGrpSpPr>
      <p:grpSpPr>
        <a:xfrm>
          <a:off x="0" y="0"/>
          <a:ext cx="0" cy="0"/>
          <a:chOff x="0" y="0"/>
          <a:chExt cx="0" cy="0"/>
        </a:xfrm>
      </p:grpSpPr>
      <p:sp>
        <p:nvSpPr>
          <p:cNvPr id="190" name="Google Shape;190;p29"/>
          <p:cNvSpPr txBox="1"/>
          <p:nvPr/>
        </p:nvSpPr>
        <p:spPr>
          <a:xfrm>
            <a:off x="1964125" y="1034175"/>
            <a:ext cx="5198400" cy="52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accent1"/>
                </a:solidFill>
              </a:rPr>
              <a:t>Return And Edit Book</a:t>
            </a:r>
            <a:endParaRPr b="1" sz="1800">
              <a:solidFill>
                <a:schemeClr val="accent1"/>
              </a:solidFill>
            </a:endParaRPr>
          </a:p>
        </p:txBody>
      </p:sp>
      <p:pic>
        <p:nvPicPr>
          <p:cNvPr id="191" name="Google Shape;191;p29" title="5.png"/>
          <p:cNvPicPr preferRelativeResize="0"/>
          <p:nvPr/>
        </p:nvPicPr>
        <p:blipFill>
          <a:blip r:embed="rId3">
            <a:alphaModFix/>
          </a:blip>
          <a:stretch>
            <a:fillRect/>
          </a:stretch>
        </p:blipFill>
        <p:spPr>
          <a:xfrm>
            <a:off x="153625" y="1555275"/>
            <a:ext cx="4347975" cy="3326860"/>
          </a:xfrm>
          <a:prstGeom prst="rect">
            <a:avLst/>
          </a:prstGeom>
          <a:noFill/>
          <a:ln>
            <a:noFill/>
          </a:ln>
        </p:spPr>
      </p:pic>
      <p:pic>
        <p:nvPicPr>
          <p:cNvPr id="192" name="Google Shape;192;p29" title="6.png"/>
          <p:cNvPicPr preferRelativeResize="0"/>
          <p:nvPr/>
        </p:nvPicPr>
        <p:blipFill>
          <a:blip r:embed="rId4">
            <a:alphaModFix/>
          </a:blip>
          <a:stretch>
            <a:fillRect/>
          </a:stretch>
        </p:blipFill>
        <p:spPr>
          <a:xfrm>
            <a:off x="4676725" y="1555275"/>
            <a:ext cx="4187425" cy="32645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6" name="Shape 196"/>
        <p:cNvGrpSpPr/>
        <p:nvPr/>
      </p:nvGrpSpPr>
      <p:grpSpPr>
        <a:xfrm>
          <a:off x="0" y="0"/>
          <a:ext cx="0" cy="0"/>
          <a:chOff x="0" y="0"/>
          <a:chExt cx="0" cy="0"/>
        </a:xfrm>
      </p:grpSpPr>
      <p:sp>
        <p:nvSpPr>
          <p:cNvPr id="197" name="Google Shape;197;p30"/>
          <p:cNvSpPr txBox="1"/>
          <p:nvPr/>
        </p:nvSpPr>
        <p:spPr>
          <a:xfrm>
            <a:off x="1977850" y="883300"/>
            <a:ext cx="5088600" cy="48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accent1"/>
                </a:solidFill>
              </a:rPr>
              <a:t>Remove Book</a:t>
            </a:r>
            <a:endParaRPr b="1" sz="1800">
              <a:solidFill>
                <a:schemeClr val="accent1"/>
              </a:solidFill>
            </a:endParaRPr>
          </a:p>
        </p:txBody>
      </p:sp>
      <p:pic>
        <p:nvPicPr>
          <p:cNvPr id="198" name="Google Shape;198;p30" title="8.png"/>
          <p:cNvPicPr preferRelativeResize="0"/>
          <p:nvPr/>
        </p:nvPicPr>
        <p:blipFill>
          <a:blip r:embed="rId3">
            <a:alphaModFix/>
          </a:blip>
          <a:stretch>
            <a:fillRect/>
          </a:stretch>
        </p:blipFill>
        <p:spPr>
          <a:xfrm>
            <a:off x="1538925" y="1363300"/>
            <a:ext cx="6144775" cy="36073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2" name="Shape 202"/>
        <p:cNvGrpSpPr/>
        <p:nvPr/>
      </p:nvGrpSpPr>
      <p:grpSpPr>
        <a:xfrm>
          <a:off x="0" y="0"/>
          <a:ext cx="0" cy="0"/>
          <a:chOff x="0" y="0"/>
          <a:chExt cx="0" cy="0"/>
        </a:xfrm>
      </p:grpSpPr>
      <p:sp>
        <p:nvSpPr>
          <p:cNvPr id="203" name="Google Shape;203;p31"/>
          <p:cNvSpPr txBox="1"/>
          <p:nvPr/>
        </p:nvSpPr>
        <p:spPr>
          <a:xfrm>
            <a:off x="825700" y="1308500"/>
            <a:ext cx="7941600" cy="356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Conclusion:</a:t>
            </a:r>
            <a:endParaRPr b="1" sz="1800">
              <a:solidFill>
                <a:schemeClr val="dk2"/>
              </a:solidFill>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lnSpc>
                <a:spcPct val="150000"/>
              </a:lnSpc>
              <a:spcBef>
                <a:spcPts val="0"/>
              </a:spcBef>
              <a:spcAft>
                <a:spcPts val="0"/>
              </a:spcAft>
              <a:buNone/>
            </a:pPr>
            <a:r>
              <a:rPr lang="en" sz="1600">
                <a:solidFill>
                  <a:schemeClr val="dk2"/>
                </a:solidFill>
              </a:rPr>
              <a:t>The Library Management System (LMS) is an efficient and organized way to manage books, users, and transactions in a library. It simplifies tasks like adding, issuing, returning, and tracking books, reducing manual effort and errors. LMS improves accessibility, saves time, and ensures smooth management of library resources, making it an essential tool for modern libraries.</a:t>
            </a:r>
            <a:endParaRPr sz="1300">
              <a:solidFill>
                <a:schemeClr val="accen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95" name="Shape 95"/>
        <p:cNvGrpSpPr/>
        <p:nvPr/>
      </p:nvGrpSpPr>
      <p:grpSpPr>
        <a:xfrm>
          <a:off x="0" y="0"/>
          <a:ext cx="0" cy="0"/>
          <a:chOff x="0" y="0"/>
          <a:chExt cx="0" cy="0"/>
        </a:xfrm>
      </p:grpSpPr>
      <p:sp>
        <p:nvSpPr>
          <p:cNvPr id="96" name="Google Shape;96;p14"/>
          <p:cNvSpPr txBox="1"/>
          <p:nvPr>
            <p:ph idx="4294967295" type="subTitle"/>
          </p:nvPr>
        </p:nvSpPr>
        <p:spPr>
          <a:xfrm>
            <a:off x="2205425" y="2699726"/>
            <a:ext cx="4080000" cy="22440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sz="1700" u="sng">
                <a:solidFill>
                  <a:schemeClr val="lt1"/>
                </a:solidFill>
              </a:rPr>
              <a:t>Written By</a:t>
            </a:r>
            <a:endParaRPr b="1" sz="1700" u="sng">
              <a:solidFill>
                <a:schemeClr val="lt1"/>
              </a:solidFill>
            </a:endParaRPr>
          </a:p>
          <a:p>
            <a:pPr indent="0" lvl="0" marL="0" rtl="0" algn="l">
              <a:lnSpc>
                <a:spcPct val="100000"/>
              </a:lnSpc>
              <a:spcBef>
                <a:spcPts val="0"/>
              </a:spcBef>
              <a:spcAft>
                <a:spcPts val="0"/>
              </a:spcAft>
              <a:buNone/>
            </a:pPr>
            <a:r>
              <a:rPr b="1" lang="en" sz="1700">
                <a:solidFill>
                  <a:schemeClr val="lt1"/>
                </a:solidFill>
              </a:rPr>
              <a:t>Name: Pasang Chand</a:t>
            </a:r>
            <a:endParaRPr b="1" sz="1700">
              <a:solidFill>
                <a:schemeClr val="lt1"/>
              </a:solidFill>
            </a:endParaRPr>
          </a:p>
          <a:p>
            <a:pPr indent="0" lvl="0" marL="0" rtl="0" algn="l">
              <a:lnSpc>
                <a:spcPct val="100000"/>
              </a:lnSpc>
              <a:spcBef>
                <a:spcPts val="0"/>
              </a:spcBef>
              <a:spcAft>
                <a:spcPts val="0"/>
              </a:spcAft>
              <a:buNone/>
            </a:pPr>
            <a:r>
              <a:rPr b="1" lang="en" sz="1700">
                <a:solidFill>
                  <a:schemeClr val="lt1"/>
                </a:solidFill>
              </a:rPr>
              <a:t>Roll Number: 126</a:t>
            </a:r>
            <a:endParaRPr b="1" sz="1700">
              <a:solidFill>
                <a:schemeClr val="lt1"/>
              </a:solidFill>
            </a:endParaRPr>
          </a:p>
          <a:p>
            <a:pPr indent="0" lvl="0" marL="0" rtl="0" algn="l">
              <a:lnSpc>
                <a:spcPct val="100000"/>
              </a:lnSpc>
              <a:spcBef>
                <a:spcPts val="0"/>
              </a:spcBef>
              <a:spcAft>
                <a:spcPts val="0"/>
              </a:spcAft>
              <a:buNone/>
            </a:pPr>
            <a:r>
              <a:rPr b="1" lang="en" sz="1700">
                <a:solidFill>
                  <a:schemeClr val="lt1"/>
                </a:solidFill>
              </a:rPr>
              <a:t>Class: 12(XII)</a:t>
            </a:r>
            <a:endParaRPr b="1" sz="1700">
              <a:solidFill>
                <a:schemeClr val="lt1"/>
              </a:solidFill>
            </a:endParaRPr>
          </a:p>
          <a:p>
            <a:pPr indent="0" lvl="0" marL="0" rtl="0" algn="l">
              <a:lnSpc>
                <a:spcPct val="100000"/>
              </a:lnSpc>
              <a:spcBef>
                <a:spcPts val="0"/>
              </a:spcBef>
              <a:spcAft>
                <a:spcPts val="0"/>
              </a:spcAft>
              <a:buNone/>
            </a:pPr>
            <a:r>
              <a:rPr b="1" lang="en" sz="1700">
                <a:solidFill>
                  <a:schemeClr val="lt1"/>
                </a:solidFill>
              </a:rPr>
              <a:t>Subject: Computer</a:t>
            </a:r>
            <a:endParaRPr b="1" sz="1700">
              <a:solidFill>
                <a:schemeClr val="lt1"/>
              </a:solidFill>
            </a:endParaRPr>
          </a:p>
          <a:p>
            <a:pPr indent="0" lvl="0" marL="0" rtl="0" algn="l">
              <a:lnSpc>
                <a:spcPct val="100000"/>
              </a:lnSpc>
              <a:spcBef>
                <a:spcPts val="0"/>
              </a:spcBef>
              <a:spcAft>
                <a:spcPts val="0"/>
              </a:spcAft>
              <a:buNone/>
            </a:pPr>
            <a:r>
              <a:rPr b="1" lang="en" sz="1700">
                <a:solidFill>
                  <a:schemeClr val="lt1"/>
                </a:solidFill>
              </a:rPr>
              <a:t>Faculty: Science</a:t>
            </a:r>
            <a:endParaRPr b="1" sz="1700">
              <a:solidFill>
                <a:schemeClr val="lt1"/>
              </a:solidFill>
            </a:endParaRPr>
          </a:p>
          <a:p>
            <a:pPr indent="0" lvl="0" marL="0" rtl="0" algn="l">
              <a:spcBef>
                <a:spcPts val="0"/>
              </a:spcBef>
              <a:spcAft>
                <a:spcPts val="1200"/>
              </a:spcAft>
              <a:buNone/>
            </a:pPr>
            <a:r>
              <a:t/>
            </a:r>
            <a:endParaRPr sz="1600"/>
          </a:p>
        </p:txBody>
      </p:sp>
      <p:sp>
        <p:nvSpPr>
          <p:cNvPr id="97" name="Google Shape;97;p14"/>
          <p:cNvSpPr/>
          <p:nvPr/>
        </p:nvSpPr>
        <p:spPr>
          <a:xfrm>
            <a:off x="2814525" y="787300"/>
            <a:ext cx="1757400" cy="17145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98" name="Google Shape;98;p14" title="WhatsApp Image 2025-07-26 at 21.35.47_52865c13.jpg"/>
          <p:cNvPicPr preferRelativeResize="0"/>
          <p:nvPr/>
        </p:nvPicPr>
        <p:blipFill rotWithShape="1">
          <a:blip r:embed="rId3">
            <a:alphaModFix/>
          </a:blip>
          <a:srcRect b="40123" l="0" r="0" t="5640"/>
          <a:stretch/>
        </p:blipFill>
        <p:spPr>
          <a:xfrm>
            <a:off x="2532000" y="345625"/>
            <a:ext cx="2177400" cy="2354100"/>
          </a:xfrm>
          <a:prstGeom prst="ellipse">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7" name="Shape 207"/>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1" name="Shape 211"/>
        <p:cNvGrpSpPr/>
        <p:nvPr/>
      </p:nvGrpSpPr>
      <p:grpSpPr>
        <a:xfrm>
          <a:off x="0" y="0"/>
          <a:ext cx="0" cy="0"/>
          <a:chOff x="0" y="0"/>
          <a:chExt cx="0" cy="0"/>
        </a:xfrm>
      </p:grpSpPr>
      <p:sp>
        <p:nvSpPr>
          <p:cNvPr id="212" name="Google Shape;212;p33"/>
          <p:cNvSpPr txBox="1"/>
          <p:nvPr/>
        </p:nvSpPr>
        <p:spPr>
          <a:xfrm>
            <a:off x="853450" y="1389375"/>
            <a:ext cx="7988400" cy="350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Bibliography</a:t>
            </a:r>
            <a:endParaRPr b="1" sz="1800"/>
          </a:p>
          <a:p>
            <a:pPr indent="-330200" lvl="0" marL="457200" rtl="0" algn="l">
              <a:spcBef>
                <a:spcPts val="0"/>
              </a:spcBef>
              <a:spcAft>
                <a:spcPts val="0"/>
              </a:spcAft>
              <a:buSzPts val="1600"/>
              <a:buChar char="●"/>
            </a:pPr>
            <a:r>
              <a:rPr lang="en" sz="1600"/>
              <a:t>https://www.w3schools.com/c/c_break_continue.php </a:t>
            </a:r>
            <a:endParaRPr sz="1600"/>
          </a:p>
          <a:p>
            <a:pPr indent="-330200" lvl="0" marL="457200" rtl="0" algn="l">
              <a:spcBef>
                <a:spcPts val="0"/>
              </a:spcBef>
              <a:spcAft>
                <a:spcPts val="0"/>
              </a:spcAft>
              <a:buSzPts val="1600"/>
              <a:buChar char="●"/>
            </a:pPr>
            <a:r>
              <a:rPr lang="en" sz="1600" u="sng">
                <a:hlinkClick r:id="rId3"/>
              </a:rPr>
              <a:t>https://www.tutorialspoint.com/ansi_c/c_working_with_files.htm#:~:text=For%20C%20File%20I%2FO,which%20returns%20a%20FILE%20pointer</a:t>
            </a:r>
            <a:endParaRPr sz="1600"/>
          </a:p>
          <a:p>
            <a:pPr indent="-330200" lvl="0" marL="457200" rtl="0" algn="l">
              <a:spcBef>
                <a:spcPts val="0"/>
              </a:spcBef>
              <a:spcAft>
                <a:spcPts val="0"/>
              </a:spcAft>
              <a:buSzPts val="1600"/>
              <a:buChar char="●"/>
            </a:pPr>
            <a:r>
              <a:rPr lang="en" sz="1600"/>
              <a:t>https://www.javatpoint.com/file-handling-in-c </a:t>
            </a:r>
            <a:endParaRPr sz="1600"/>
          </a:p>
          <a:p>
            <a:pPr indent="-330200" lvl="0" marL="457200" rtl="0" algn="l">
              <a:spcBef>
                <a:spcPts val="0"/>
              </a:spcBef>
              <a:spcAft>
                <a:spcPts val="0"/>
              </a:spcAft>
              <a:buSzPts val="1600"/>
              <a:buChar char="●"/>
            </a:pPr>
            <a:r>
              <a:rPr lang="en" sz="1600"/>
              <a:t>https://www.programiz.com/c-programming </a:t>
            </a:r>
            <a:endParaRPr sz="1600"/>
          </a:p>
          <a:p>
            <a:pPr indent="-330200" lvl="0" marL="457200" rtl="0" algn="l">
              <a:spcBef>
                <a:spcPts val="0"/>
              </a:spcBef>
              <a:spcAft>
                <a:spcPts val="0"/>
              </a:spcAft>
              <a:buSzPts val="1600"/>
              <a:buChar char="●"/>
            </a:pPr>
            <a:r>
              <a:rPr lang="en" sz="1600" u="sng">
                <a:solidFill>
                  <a:schemeClr val="hlink"/>
                </a:solidFill>
                <a:hlinkClick r:id="rId4"/>
              </a:rPr>
              <a:t>https://youtu.be/irqbmMNs2Bo?si=Gx02GbyEsame4Scq (Apna</a:t>
            </a:r>
            <a:r>
              <a:rPr lang="en" sz="1600"/>
              <a:t>College</a:t>
            </a:r>
            <a:r>
              <a:rPr lang="en" sz="1600"/>
              <a:t>)</a:t>
            </a:r>
            <a:endParaRPr sz="1600"/>
          </a:p>
          <a:p>
            <a:pPr indent="-330200" lvl="0" marL="457200" rtl="0" algn="l">
              <a:spcBef>
                <a:spcPts val="0"/>
              </a:spcBef>
              <a:spcAft>
                <a:spcPts val="0"/>
              </a:spcAft>
              <a:buSzPts val="1600"/>
              <a:buChar char="●"/>
            </a:pPr>
            <a:r>
              <a:rPr lang="en" sz="1600" u="sng">
                <a:solidFill>
                  <a:schemeClr val="hlink"/>
                </a:solidFill>
                <a:hlinkClick r:id="rId5"/>
              </a:rPr>
              <a:t>https://youtu.be/VSEnzzjAm0c?si=YZnJQp3WjoqS0H8n(Learn</a:t>
            </a:r>
            <a:r>
              <a:rPr lang="en" sz="1600"/>
              <a:t> Coding)</a:t>
            </a:r>
            <a:endParaRPr sz="1600"/>
          </a:p>
          <a:p>
            <a:pPr indent="-330200" lvl="0" marL="457200" rtl="0" algn="l">
              <a:spcBef>
                <a:spcPts val="0"/>
              </a:spcBef>
              <a:spcAft>
                <a:spcPts val="0"/>
              </a:spcAft>
              <a:buSzPts val="1600"/>
              <a:buChar char="●"/>
            </a:pPr>
            <a:r>
              <a:rPr lang="en" sz="1600" u="sng">
                <a:solidFill>
                  <a:schemeClr val="hlink"/>
                </a:solidFill>
                <a:hlinkClick r:id="rId6"/>
              </a:rPr>
              <a:t>https://youtu.be/87SH2Cn0s9A?si=asSBo0BXzIzU04IP(Bro</a:t>
            </a:r>
            <a:r>
              <a:rPr lang="en" sz="1600"/>
              <a:t> Code)</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6" name="Shape 216"/>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2" name="Shape 102"/>
        <p:cNvGrpSpPr/>
        <p:nvPr/>
      </p:nvGrpSpPr>
      <p:grpSpPr>
        <a:xfrm>
          <a:off x="0" y="0"/>
          <a:ext cx="0" cy="0"/>
          <a:chOff x="0" y="0"/>
          <a:chExt cx="0" cy="0"/>
        </a:xfrm>
      </p:grpSpPr>
      <p:sp>
        <p:nvSpPr>
          <p:cNvPr id="103" name="Google Shape;103;p1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0" lang="en" sz="1800">
                <a:solidFill>
                  <a:schemeClr val="lt1"/>
                </a:solidFill>
                <a:latin typeface="Arial"/>
                <a:ea typeface="Arial"/>
                <a:cs typeface="Arial"/>
                <a:sym typeface="Arial"/>
              </a:rPr>
              <a:t>Library Management System</a:t>
            </a:r>
            <a:endParaRPr b="0" sz="1800">
              <a:solidFill>
                <a:schemeClr val="lt1"/>
              </a:solidFill>
              <a:latin typeface="Arial"/>
              <a:ea typeface="Arial"/>
              <a:cs typeface="Arial"/>
              <a:sym typeface="Arial"/>
            </a:endParaRPr>
          </a:p>
          <a:p>
            <a:pPr indent="0" lvl="0" marL="0" rtl="0" algn="l">
              <a:spcBef>
                <a:spcPts val="0"/>
              </a:spcBef>
              <a:spcAft>
                <a:spcPts val="0"/>
              </a:spcAft>
              <a:buNone/>
            </a:pPr>
            <a:r>
              <a:t/>
            </a:r>
            <a:endParaRPr b="0" sz="1700">
              <a:solidFill>
                <a:schemeClr val="lt1"/>
              </a:solidFill>
              <a:latin typeface="Arial"/>
              <a:ea typeface="Arial"/>
              <a:cs typeface="Arial"/>
              <a:sym typeface="Arial"/>
            </a:endParaRPr>
          </a:p>
          <a:p>
            <a:pPr indent="-314325" lvl="0" marL="457200" rtl="0" algn="l">
              <a:lnSpc>
                <a:spcPct val="150000"/>
              </a:lnSpc>
              <a:spcBef>
                <a:spcPts val="0"/>
              </a:spcBef>
              <a:spcAft>
                <a:spcPts val="0"/>
              </a:spcAft>
              <a:buClr>
                <a:schemeClr val="lt1"/>
              </a:buClr>
              <a:buSzPct val="100000"/>
              <a:buFont typeface="Arial"/>
              <a:buChar char="➢"/>
            </a:pPr>
            <a:r>
              <a:rPr b="0" lang="en" sz="1500">
                <a:solidFill>
                  <a:schemeClr val="lt1"/>
                </a:solidFill>
                <a:latin typeface="Arial"/>
                <a:ea typeface="Arial"/>
                <a:cs typeface="Arial"/>
                <a:sym typeface="Arial"/>
              </a:rPr>
              <a:t>A </a:t>
            </a:r>
            <a:r>
              <a:rPr lang="en" sz="1500">
                <a:solidFill>
                  <a:schemeClr val="lt1"/>
                </a:solidFill>
                <a:latin typeface="Arial"/>
                <a:ea typeface="Arial"/>
                <a:cs typeface="Arial"/>
                <a:sym typeface="Arial"/>
              </a:rPr>
              <a:t>Library Management System</a:t>
            </a:r>
            <a:r>
              <a:rPr b="0" lang="en" sz="1500">
                <a:solidFill>
                  <a:schemeClr val="lt1"/>
                </a:solidFill>
                <a:latin typeface="Arial"/>
                <a:ea typeface="Arial"/>
                <a:cs typeface="Arial"/>
                <a:sym typeface="Arial"/>
              </a:rPr>
              <a:t> is software used to manage library activities efficiently.</a:t>
            </a:r>
            <a:endParaRPr b="0" sz="1500">
              <a:solidFill>
                <a:schemeClr val="lt1"/>
              </a:solidFill>
              <a:latin typeface="Arial"/>
              <a:ea typeface="Arial"/>
              <a:cs typeface="Arial"/>
              <a:sym typeface="Arial"/>
            </a:endParaRPr>
          </a:p>
          <a:p>
            <a:pPr indent="-314325" lvl="0" marL="457200" rtl="0" algn="l">
              <a:lnSpc>
                <a:spcPct val="150000"/>
              </a:lnSpc>
              <a:spcBef>
                <a:spcPts val="0"/>
              </a:spcBef>
              <a:spcAft>
                <a:spcPts val="0"/>
              </a:spcAft>
              <a:buClr>
                <a:schemeClr val="lt1"/>
              </a:buClr>
              <a:buSzPct val="100000"/>
              <a:buFont typeface="Arial"/>
              <a:buChar char="➢"/>
            </a:pPr>
            <a:r>
              <a:rPr b="0" lang="en" sz="1500">
                <a:solidFill>
                  <a:schemeClr val="lt1"/>
                </a:solidFill>
                <a:latin typeface="Arial"/>
                <a:ea typeface="Arial"/>
                <a:cs typeface="Arial"/>
                <a:sym typeface="Arial"/>
              </a:rPr>
              <a:t>It helps in </a:t>
            </a:r>
            <a:r>
              <a:rPr lang="en" sz="1500">
                <a:solidFill>
                  <a:schemeClr val="lt1"/>
                </a:solidFill>
                <a:latin typeface="Arial"/>
                <a:ea typeface="Arial"/>
                <a:cs typeface="Arial"/>
                <a:sym typeface="Arial"/>
              </a:rPr>
              <a:t>organizing, recording, and tracking</a:t>
            </a:r>
            <a:r>
              <a:rPr b="0" lang="en" sz="1500">
                <a:solidFill>
                  <a:schemeClr val="lt1"/>
                </a:solidFill>
                <a:latin typeface="Arial"/>
                <a:ea typeface="Arial"/>
                <a:cs typeface="Arial"/>
                <a:sym typeface="Arial"/>
              </a:rPr>
              <a:t> books and members.</a:t>
            </a:r>
            <a:endParaRPr b="0" sz="1500">
              <a:solidFill>
                <a:schemeClr val="lt1"/>
              </a:solidFill>
              <a:latin typeface="Arial"/>
              <a:ea typeface="Arial"/>
              <a:cs typeface="Arial"/>
              <a:sym typeface="Arial"/>
            </a:endParaRPr>
          </a:p>
          <a:p>
            <a:pPr indent="-314325" lvl="0" marL="457200" rtl="0" algn="l">
              <a:lnSpc>
                <a:spcPct val="150000"/>
              </a:lnSpc>
              <a:spcBef>
                <a:spcPts val="0"/>
              </a:spcBef>
              <a:spcAft>
                <a:spcPts val="0"/>
              </a:spcAft>
              <a:buClr>
                <a:schemeClr val="lt1"/>
              </a:buClr>
              <a:buSzPct val="100000"/>
              <a:buFont typeface="Arial"/>
              <a:buChar char="➢"/>
            </a:pPr>
            <a:r>
              <a:rPr b="0" lang="en" sz="1500">
                <a:solidFill>
                  <a:schemeClr val="lt1"/>
                </a:solidFill>
                <a:latin typeface="Arial"/>
                <a:ea typeface="Arial"/>
                <a:cs typeface="Arial"/>
                <a:sym typeface="Arial"/>
              </a:rPr>
              <a:t>The system automates tasks like </a:t>
            </a:r>
            <a:r>
              <a:rPr lang="en" sz="1500">
                <a:solidFill>
                  <a:schemeClr val="lt1"/>
                </a:solidFill>
                <a:latin typeface="Arial"/>
                <a:ea typeface="Arial"/>
                <a:cs typeface="Arial"/>
                <a:sym typeface="Arial"/>
              </a:rPr>
              <a:t>issuing, returning, and cataloging</a:t>
            </a:r>
            <a:r>
              <a:rPr b="0" lang="en" sz="1500">
                <a:solidFill>
                  <a:schemeClr val="lt1"/>
                </a:solidFill>
                <a:latin typeface="Arial"/>
                <a:ea typeface="Arial"/>
                <a:cs typeface="Arial"/>
                <a:sym typeface="Arial"/>
              </a:rPr>
              <a:t> of books.</a:t>
            </a:r>
            <a:endParaRPr b="0" sz="1500">
              <a:solidFill>
                <a:schemeClr val="lt1"/>
              </a:solidFill>
              <a:latin typeface="Arial"/>
              <a:ea typeface="Arial"/>
              <a:cs typeface="Arial"/>
              <a:sym typeface="Arial"/>
            </a:endParaRPr>
          </a:p>
          <a:p>
            <a:pPr indent="-314325" lvl="0" marL="457200" rtl="0" algn="l">
              <a:lnSpc>
                <a:spcPct val="150000"/>
              </a:lnSpc>
              <a:spcBef>
                <a:spcPts val="0"/>
              </a:spcBef>
              <a:spcAft>
                <a:spcPts val="0"/>
              </a:spcAft>
              <a:buClr>
                <a:schemeClr val="lt1"/>
              </a:buClr>
              <a:buSzPct val="100000"/>
              <a:buFont typeface="Arial"/>
              <a:buChar char="➢"/>
            </a:pPr>
            <a:r>
              <a:rPr b="0" lang="en" sz="1500">
                <a:solidFill>
                  <a:schemeClr val="lt1"/>
                </a:solidFill>
                <a:latin typeface="Arial"/>
                <a:ea typeface="Arial"/>
                <a:cs typeface="Arial"/>
                <a:sym typeface="Arial"/>
              </a:rPr>
              <a:t>It reduces </a:t>
            </a:r>
            <a:r>
              <a:rPr lang="en" sz="1500">
                <a:solidFill>
                  <a:schemeClr val="lt1"/>
                </a:solidFill>
                <a:latin typeface="Arial"/>
                <a:ea typeface="Arial"/>
                <a:cs typeface="Arial"/>
                <a:sym typeface="Arial"/>
              </a:rPr>
              <a:t>manual work, errors, and paperwork</a:t>
            </a:r>
            <a:r>
              <a:rPr b="0" lang="en" sz="1500">
                <a:solidFill>
                  <a:schemeClr val="lt1"/>
                </a:solidFill>
                <a:latin typeface="Arial"/>
                <a:ea typeface="Arial"/>
                <a:cs typeface="Arial"/>
                <a:sym typeface="Arial"/>
              </a:rPr>
              <a:t> in library management.</a:t>
            </a:r>
            <a:endParaRPr b="0" sz="1500">
              <a:solidFill>
                <a:schemeClr val="lt1"/>
              </a:solidFill>
              <a:latin typeface="Arial"/>
              <a:ea typeface="Arial"/>
              <a:cs typeface="Arial"/>
              <a:sym typeface="Arial"/>
            </a:endParaRPr>
          </a:p>
          <a:p>
            <a:pPr indent="-314325" lvl="0" marL="457200" rtl="0" algn="l">
              <a:lnSpc>
                <a:spcPct val="150000"/>
              </a:lnSpc>
              <a:spcBef>
                <a:spcPts val="0"/>
              </a:spcBef>
              <a:spcAft>
                <a:spcPts val="0"/>
              </a:spcAft>
              <a:buClr>
                <a:schemeClr val="lt1"/>
              </a:buClr>
              <a:buSzPct val="100000"/>
              <a:buFont typeface="Arial"/>
              <a:buChar char="➢"/>
            </a:pPr>
            <a:r>
              <a:rPr b="0" lang="en" sz="1500">
                <a:solidFill>
                  <a:schemeClr val="lt1"/>
                </a:solidFill>
                <a:latin typeface="Arial"/>
                <a:ea typeface="Arial"/>
                <a:cs typeface="Arial"/>
                <a:sym typeface="Arial"/>
              </a:rPr>
              <a:t>The system makes library services </a:t>
            </a:r>
            <a:r>
              <a:rPr lang="en" sz="1500">
                <a:solidFill>
                  <a:schemeClr val="lt1"/>
                </a:solidFill>
                <a:latin typeface="Arial"/>
                <a:ea typeface="Arial"/>
                <a:cs typeface="Arial"/>
                <a:sym typeface="Arial"/>
              </a:rPr>
              <a:t>faster, easier, and more accurate</a:t>
            </a:r>
            <a:r>
              <a:rPr b="0" lang="en" sz="1500">
                <a:solidFill>
                  <a:schemeClr val="lt1"/>
                </a:solidFill>
                <a:latin typeface="Arial"/>
                <a:ea typeface="Arial"/>
                <a:cs typeface="Arial"/>
                <a:sym typeface="Arial"/>
              </a:rPr>
              <a:t> for both librarians and users.</a:t>
            </a:r>
            <a:endParaRPr b="0" sz="1500">
              <a:solidFill>
                <a:schemeClr val="lt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nvSpPr>
        <p:spPr>
          <a:xfrm>
            <a:off x="696675" y="1420575"/>
            <a:ext cx="6041700" cy="356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500">
                <a:solidFill>
                  <a:schemeClr val="dk2"/>
                </a:solidFill>
              </a:rPr>
              <a:t>File Handling</a:t>
            </a:r>
            <a:endParaRPr b="1" sz="1300">
              <a:solidFill>
                <a:schemeClr val="dk2"/>
              </a:solidFill>
            </a:endParaRPr>
          </a:p>
          <a:p>
            <a:pPr indent="-330200" lvl="0" marL="457200" rtl="0" algn="l">
              <a:lnSpc>
                <a:spcPct val="150000"/>
              </a:lnSpc>
              <a:spcBef>
                <a:spcPts val="0"/>
              </a:spcBef>
              <a:spcAft>
                <a:spcPts val="0"/>
              </a:spcAft>
              <a:buSzPts val="1600"/>
              <a:buChar char="➢"/>
            </a:pPr>
            <a:r>
              <a:rPr lang="en" sz="1600"/>
              <a:t>Process of working with files in a computer program.   </a:t>
            </a:r>
            <a:endParaRPr sz="1600"/>
          </a:p>
          <a:p>
            <a:pPr indent="-330200" lvl="0" marL="457200" rtl="0" algn="l">
              <a:lnSpc>
                <a:spcPct val="150000"/>
              </a:lnSpc>
              <a:spcBef>
                <a:spcPts val="0"/>
              </a:spcBef>
              <a:spcAft>
                <a:spcPts val="0"/>
              </a:spcAft>
              <a:buSzPts val="1600"/>
              <a:buChar char="➢"/>
            </a:pPr>
            <a:r>
              <a:rPr lang="en" sz="1600"/>
              <a:t>It allows programs to store and retrieve data for later use.</a:t>
            </a:r>
            <a:endParaRPr sz="1600"/>
          </a:p>
          <a:p>
            <a:pPr indent="-330200" lvl="0" marL="457200" rtl="0" algn="l">
              <a:lnSpc>
                <a:spcPct val="150000"/>
              </a:lnSpc>
              <a:spcBef>
                <a:spcPts val="0"/>
              </a:spcBef>
              <a:spcAft>
                <a:spcPts val="0"/>
              </a:spcAft>
              <a:buSzPts val="1600"/>
              <a:buChar char="➢"/>
            </a:pPr>
            <a:r>
              <a:rPr lang="en" sz="1600"/>
              <a:t>Basis Steps involved in file handling</a:t>
            </a:r>
            <a:endParaRPr sz="1600"/>
          </a:p>
          <a:p>
            <a:pPr indent="-330200" lvl="0" marL="1371600" rtl="0" algn="l">
              <a:lnSpc>
                <a:spcPct val="150000"/>
              </a:lnSpc>
              <a:spcBef>
                <a:spcPts val="0"/>
              </a:spcBef>
              <a:spcAft>
                <a:spcPts val="0"/>
              </a:spcAft>
              <a:buSzPts val="1600"/>
              <a:buChar char="●"/>
            </a:pPr>
            <a:r>
              <a:rPr lang="en" sz="1600"/>
              <a:t>Opening a file</a:t>
            </a:r>
            <a:endParaRPr sz="1600"/>
          </a:p>
          <a:p>
            <a:pPr indent="-330200" lvl="0" marL="1371600" rtl="0" algn="l">
              <a:lnSpc>
                <a:spcPct val="150000"/>
              </a:lnSpc>
              <a:spcBef>
                <a:spcPts val="0"/>
              </a:spcBef>
              <a:spcAft>
                <a:spcPts val="0"/>
              </a:spcAft>
              <a:buSzPts val="1600"/>
              <a:buChar char="●"/>
            </a:pPr>
            <a:r>
              <a:rPr lang="en" sz="1600"/>
              <a:t>Reading data from a file</a:t>
            </a:r>
            <a:endParaRPr sz="1600"/>
          </a:p>
          <a:p>
            <a:pPr indent="-330200" lvl="0" marL="1371600" rtl="0" algn="l">
              <a:lnSpc>
                <a:spcPct val="150000"/>
              </a:lnSpc>
              <a:spcBef>
                <a:spcPts val="0"/>
              </a:spcBef>
              <a:spcAft>
                <a:spcPts val="0"/>
              </a:spcAft>
              <a:buSzPts val="1600"/>
              <a:buChar char="●"/>
            </a:pPr>
            <a:r>
              <a:rPr lang="en" sz="1600"/>
              <a:t>Writing data to a file</a:t>
            </a:r>
            <a:endParaRPr sz="1600"/>
          </a:p>
          <a:p>
            <a:pPr indent="-330200" lvl="0" marL="1371600" rtl="0" algn="l">
              <a:lnSpc>
                <a:spcPct val="150000"/>
              </a:lnSpc>
              <a:spcBef>
                <a:spcPts val="0"/>
              </a:spcBef>
              <a:spcAft>
                <a:spcPts val="0"/>
              </a:spcAft>
              <a:buSzPts val="1600"/>
              <a:buChar char="●"/>
            </a:pPr>
            <a:r>
              <a:rPr lang="en" sz="1600"/>
              <a:t>Closing a file</a:t>
            </a:r>
            <a:endParaRPr sz="1600"/>
          </a:p>
          <a:p>
            <a:pPr indent="-330200" lvl="0" marL="1371600" rtl="0" algn="l">
              <a:lnSpc>
                <a:spcPct val="150000"/>
              </a:lnSpc>
              <a:spcBef>
                <a:spcPts val="0"/>
              </a:spcBef>
              <a:spcAft>
                <a:spcPts val="0"/>
              </a:spcAft>
              <a:buSzPts val="1600"/>
              <a:buChar char="●"/>
            </a:pPr>
            <a:r>
              <a:rPr lang="en" sz="1600"/>
              <a:t>Is efficient, flexible, and reliable.</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7"/>
          <p:cNvSpPr txBox="1"/>
          <p:nvPr/>
        </p:nvSpPr>
        <p:spPr>
          <a:xfrm>
            <a:off x="846375" y="1461400"/>
            <a:ext cx="7035000" cy="307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500"/>
              <a:t>Pointer </a:t>
            </a:r>
            <a:endParaRPr sz="1600"/>
          </a:p>
          <a:p>
            <a:pPr indent="0" lvl="0" marL="0" rtl="0" algn="l">
              <a:spcBef>
                <a:spcPts val="0"/>
              </a:spcBef>
              <a:spcAft>
                <a:spcPts val="0"/>
              </a:spcAft>
              <a:buClr>
                <a:srgbClr val="000000"/>
              </a:buClr>
              <a:buSzPts val="3500"/>
              <a:buFont typeface="Rubik Black"/>
              <a:buNone/>
            </a:pPr>
            <a:r>
              <a:t/>
            </a:r>
            <a:endParaRPr sz="1600"/>
          </a:p>
          <a:p>
            <a:pPr indent="-330200" lvl="0" marL="457200" rtl="0" algn="l">
              <a:lnSpc>
                <a:spcPct val="150000"/>
              </a:lnSpc>
              <a:spcBef>
                <a:spcPts val="0"/>
              </a:spcBef>
              <a:spcAft>
                <a:spcPts val="0"/>
              </a:spcAft>
              <a:buSzPts val="1600"/>
              <a:buChar char="➢"/>
            </a:pPr>
            <a:r>
              <a:rPr lang="en" sz="1600"/>
              <a:t>A variable that stores the memory address of another variable.</a:t>
            </a:r>
            <a:endParaRPr sz="1600"/>
          </a:p>
          <a:p>
            <a:pPr indent="-330200" lvl="0" marL="457200" rtl="0" algn="l">
              <a:lnSpc>
                <a:spcPct val="150000"/>
              </a:lnSpc>
              <a:spcBef>
                <a:spcPts val="0"/>
              </a:spcBef>
              <a:spcAft>
                <a:spcPts val="0"/>
              </a:spcAft>
              <a:buSzPts val="1600"/>
              <a:buChar char="➢"/>
            </a:pPr>
            <a:r>
              <a:rPr lang="en" sz="1600"/>
              <a:t>It points to other variable by holding its address.</a:t>
            </a:r>
            <a:endParaRPr sz="1600"/>
          </a:p>
          <a:p>
            <a:pPr indent="-330200" lvl="0" marL="457200" rtl="0" algn="l">
              <a:lnSpc>
                <a:spcPct val="150000"/>
              </a:lnSpc>
              <a:spcBef>
                <a:spcPts val="0"/>
              </a:spcBef>
              <a:spcAft>
                <a:spcPts val="0"/>
              </a:spcAft>
              <a:buSzPts val="1600"/>
              <a:buChar char="➢"/>
            </a:pPr>
            <a:r>
              <a:rPr lang="en" sz="1600"/>
              <a:t>Program execution time will be faster. </a:t>
            </a:r>
            <a:endParaRPr sz="1600"/>
          </a:p>
          <a:p>
            <a:pPr indent="-330200" lvl="0" marL="457200" rtl="0" algn="l">
              <a:lnSpc>
                <a:spcPct val="150000"/>
              </a:lnSpc>
              <a:spcBef>
                <a:spcPts val="0"/>
              </a:spcBef>
              <a:spcAft>
                <a:spcPts val="0"/>
              </a:spcAft>
              <a:buSzPts val="1600"/>
              <a:buChar char="➢"/>
            </a:pPr>
            <a:r>
              <a:rPr lang="en" sz="1600"/>
              <a:t>When declaring a pointer variable, the asterisk (*) is used.</a:t>
            </a:r>
            <a:endParaRPr sz="1600">
              <a:solidFill>
                <a:schemeClr val="accen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18"/>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19" name="Google Shape;119;p18"/>
          <p:cNvSpPr txBox="1"/>
          <p:nvPr/>
        </p:nvSpPr>
        <p:spPr>
          <a:xfrm>
            <a:off x="835475" y="1352625"/>
            <a:ext cx="6626700" cy="341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Advantages of Library Management System:</a:t>
            </a:r>
            <a:endParaRPr b="1" sz="1800">
              <a:solidFill>
                <a:schemeClr val="dk2"/>
              </a:solidFill>
            </a:endParaRPr>
          </a:p>
          <a:p>
            <a:pPr indent="0" lvl="0" marL="0" rtl="0" algn="l">
              <a:spcBef>
                <a:spcPts val="0"/>
              </a:spcBef>
              <a:spcAft>
                <a:spcPts val="0"/>
              </a:spcAft>
              <a:buNone/>
            </a:pPr>
            <a:r>
              <a:t/>
            </a:r>
            <a:endParaRPr b="1" sz="1800">
              <a:solidFill>
                <a:schemeClr val="dk2"/>
              </a:solidFill>
            </a:endParaRPr>
          </a:p>
          <a:p>
            <a:pPr indent="-330200" lvl="0" marL="457200" rtl="0" algn="l">
              <a:lnSpc>
                <a:spcPct val="150000"/>
              </a:lnSpc>
              <a:spcBef>
                <a:spcPts val="0"/>
              </a:spcBef>
              <a:spcAft>
                <a:spcPts val="0"/>
              </a:spcAft>
              <a:buClr>
                <a:schemeClr val="accent1"/>
              </a:buClr>
              <a:buSzPts val="1600"/>
              <a:buChar char="➢"/>
            </a:pPr>
            <a:r>
              <a:rPr b="1" lang="en" sz="1600"/>
              <a:t>Saves Time:</a:t>
            </a:r>
            <a:r>
              <a:rPr lang="en" sz="1600"/>
              <a:t> Automates book issue, return, and cataloging processes.</a:t>
            </a:r>
            <a:endParaRPr sz="1600"/>
          </a:p>
          <a:p>
            <a:pPr indent="-330200" lvl="0" marL="457200" rtl="0" algn="l">
              <a:lnSpc>
                <a:spcPct val="150000"/>
              </a:lnSpc>
              <a:spcBef>
                <a:spcPts val="0"/>
              </a:spcBef>
              <a:spcAft>
                <a:spcPts val="0"/>
              </a:spcAft>
              <a:buClr>
                <a:schemeClr val="accent1"/>
              </a:buClr>
              <a:buSzPts val="1600"/>
              <a:buChar char="➢"/>
            </a:pPr>
            <a:r>
              <a:rPr b="1" lang="en" sz="1600"/>
              <a:t>Increases Accuracy:</a:t>
            </a:r>
            <a:r>
              <a:rPr lang="en" sz="1600"/>
              <a:t> Minimizes human errors in record keeping.</a:t>
            </a:r>
            <a:endParaRPr sz="1600"/>
          </a:p>
          <a:p>
            <a:pPr indent="-330200" lvl="0" marL="457200" rtl="0" algn="l">
              <a:lnSpc>
                <a:spcPct val="150000"/>
              </a:lnSpc>
              <a:spcBef>
                <a:spcPts val="0"/>
              </a:spcBef>
              <a:spcAft>
                <a:spcPts val="0"/>
              </a:spcAft>
              <a:buClr>
                <a:schemeClr val="accent1"/>
              </a:buClr>
              <a:buSzPts val="1600"/>
              <a:buChar char="➢"/>
            </a:pPr>
            <a:r>
              <a:rPr b="1" lang="en" sz="1600"/>
              <a:t>Easy Access:</a:t>
            </a:r>
            <a:r>
              <a:rPr lang="en" sz="1600"/>
              <a:t> Provides quick access to books and member information.</a:t>
            </a:r>
            <a:endParaRPr sz="1600"/>
          </a:p>
          <a:p>
            <a:pPr indent="-330200" lvl="0" marL="457200" rtl="0" algn="l">
              <a:lnSpc>
                <a:spcPct val="150000"/>
              </a:lnSpc>
              <a:spcBef>
                <a:spcPts val="0"/>
              </a:spcBef>
              <a:spcAft>
                <a:spcPts val="0"/>
              </a:spcAft>
              <a:buClr>
                <a:schemeClr val="accent1"/>
              </a:buClr>
              <a:buSzPts val="1600"/>
              <a:buChar char="➢"/>
            </a:pPr>
            <a:r>
              <a:rPr b="1" lang="en" sz="1600"/>
              <a:t>Efficient Management:</a:t>
            </a:r>
            <a:r>
              <a:rPr lang="en" sz="1600"/>
              <a:t> Simplifies tracking of books and users.</a:t>
            </a:r>
            <a:endParaRPr sz="1600"/>
          </a:p>
          <a:p>
            <a:pPr indent="-330200" lvl="0" marL="457200" rtl="0" algn="l">
              <a:lnSpc>
                <a:spcPct val="150000"/>
              </a:lnSpc>
              <a:spcBef>
                <a:spcPts val="0"/>
              </a:spcBef>
              <a:spcAft>
                <a:spcPts val="0"/>
              </a:spcAft>
              <a:buClr>
                <a:schemeClr val="accent1"/>
              </a:buClr>
              <a:buSzPts val="1600"/>
              <a:buChar char="➢"/>
            </a:pPr>
            <a:r>
              <a:rPr b="1" lang="en" sz="1600"/>
              <a:t>User-Friendly:</a:t>
            </a:r>
            <a:r>
              <a:rPr lang="en" sz="1600"/>
              <a:t> Makes library services faster and more convenient for everyone.</a:t>
            </a:r>
            <a:endParaRPr sz="1600">
              <a:solidFill>
                <a:schemeClr val="accen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9"/>
          <p:cNvSpPr txBox="1"/>
          <p:nvPr/>
        </p:nvSpPr>
        <p:spPr>
          <a:xfrm>
            <a:off x="849075" y="1286550"/>
            <a:ext cx="8123400" cy="352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2"/>
                </a:solidFill>
              </a:rPr>
              <a:t>Disadvantages of LIBRARY MANAGEMENT SYSTEM:</a:t>
            </a:r>
            <a:endParaRPr b="1" sz="1800">
              <a:solidFill>
                <a:schemeClr val="dk2"/>
              </a:solidFill>
            </a:endParaRPr>
          </a:p>
          <a:p>
            <a:pPr indent="-361950" lvl="0" marL="457200" rtl="0" algn="l">
              <a:lnSpc>
                <a:spcPct val="150000"/>
              </a:lnSpc>
              <a:spcBef>
                <a:spcPts val="0"/>
              </a:spcBef>
              <a:spcAft>
                <a:spcPts val="0"/>
              </a:spcAft>
              <a:buClr>
                <a:schemeClr val="dk2"/>
              </a:buClr>
              <a:buSzPts val="2100"/>
              <a:buChar char="➢"/>
            </a:pPr>
            <a:r>
              <a:rPr b="1" lang="en" sz="1600"/>
              <a:t>High Initial Cost:</a:t>
            </a:r>
            <a:r>
              <a:rPr lang="en" sz="1600"/>
              <a:t> Setting up the system and software can be expensive.</a:t>
            </a:r>
            <a:endParaRPr sz="1600"/>
          </a:p>
          <a:p>
            <a:pPr indent="-361950" lvl="0" marL="457200" rtl="0" algn="l">
              <a:lnSpc>
                <a:spcPct val="150000"/>
              </a:lnSpc>
              <a:spcBef>
                <a:spcPts val="0"/>
              </a:spcBef>
              <a:spcAft>
                <a:spcPts val="0"/>
              </a:spcAft>
              <a:buClr>
                <a:schemeClr val="dk2"/>
              </a:buClr>
              <a:buSzPts val="2100"/>
              <a:buChar char="➢"/>
            </a:pPr>
            <a:r>
              <a:rPr b="1" lang="en" sz="1600"/>
              <a:t>Technical Issues:</a:t>
            </a:r>
            <a:r>
              <a:rPr lang="en" sz="1600"/>
              <a:t> System errors or crashes can interrupt library operations.</a:t>
            </a:r>
            <a:endParaRPr sz="1600"/>
          </a:p>
          <a:p>
            <a:pPr indent="-361950" lvl="0" marL="457200" rtl="0" algn="l">
              <a:lnSpc>
                <a:spcPct val="150000"/>
              </a:lnSpc>
              <a:spcBef>
                <a:spcPts val="0"/>
              </a:spcBef>
              <a:spcAft>
                <a:spcPts val="0"/>
              </a:spcAft>
              <a:buClr>
                <a:schemeClr val="dk2"/>
              </a:buClr>
              <a:buSzPts val="2100"/>
              <a:buChar char="➢"/>
            </a:pPr>
            <a:r>
              <a:rPr b="1" lang="en" sz="1600"/>
              <a:t>Training Requirement:</a:t>
            </a:r>
            <a:r>
              <a:rPr lang="en" sz="1600"/>
              <a:t> Librarians and users need training to use the system properly.</a:t>
            </a:r>
            <a:endParaRPr sz="1600"/>
          </a:p>
          <a:p>
            <a:pPr indent="-361950" lvl="0" marL="457200" rtl="0" algn="l">
              <a:lnSpc>
                <a:spcPct val="150000"/>
              </a:lnSpc>
              <a:spcBef>
                <a:spcPts val="0"/>
              </a:spcBef>
              <a:spcAft>
                <a:spcPts val="0"/>
              </a:spcAft>
              <a:buClr>
                <a:schemeClr val="dk2"/>
              </a:buClr>
              <a:buSzPts val="2100"/>
              <a:buChar char="➢"/>
            </a:pPr>
            <a:r>
              <a:rPr b="1" lang="en" sz="1600"/>
              <a:t>Data Security Risks:</a:t>
            </a:r>
            <a:r>
              <a:rPr lang="en" sz="1600"/>
              <a:t> If not protected, data can be lost or hacked.</a:t>
            </a:r>
            <a:endParaRPr sz="1600"/>
          </a:p>
          <a:p>
            <a:pPr indent="-361950" lvl="0" marL="457200" rtl="0" algn="l">
              <a:lnSpc>
                <a:spcPct val="150000"/>
              </a:lnSpc>
              <a:spcBef>
                <a:spcPts val="0"/>
              </a:spcBef>
              <a:spcAft>
                <a:spcPts val="0"/>
              </a:spcAft>
              <a:buClr>
                <a:schemeClr val="dk2"/>
              </a:buClr>
              <a:buSzPts val="2100"/>
              <a:buChar char="➢"/>
            </a:pPr>
            <a:r>
              <a:rPr b="1" lang="en" sz="1600"/>
              <a:t>Dependence on Technology:</a:t>
            </a:r>
            <a:r>
              <a:rPr lang="en" sz="1600"/>
              <a:t> The library cannot function smoothly without computers or internet access.</a:t>
            </a:r>
            <a:endParaRPr sz="1600"/>
          </a:p>
          <a:p>
            <a:pPr indent="0" lvl="0" marL="457200" rtl="0" algn="l">
              <a:spcBef>
                <a:spcPts val="0"/>
              </a:spcBef>
              <a:spcAft>
                <a:spcPts val="0"/>
              </a:spcAft>
              <a:buNone/>
            </a:pPr>
            <a:r>
              <a:t/>
            </a:r>
            <a:endParaRPr sz="16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nvSpPr>
        <p:spPr>
          <a:xfrm>
            <a:off x="851800" y="1311725"/>
            <a:ext cx="8137200" cy="3741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b="1" lang="en" sz="1800"/>
              <a:t>Objectives of Library Management System</a:t>
            </a:r>
            <a:endParaRPr b="1" sz="1800"/>
          </a:p>
          <a:p>
            <a:pPr indent="-330200" lvl="0" marL="457200" rtl="0" algn="l">
              <a:lnSpc>
                <a:spcPct val="150000"/>
              </a:lnSpc>
              <a:spcBef>
                <a:spcPts val="1200"/>
              </a:spcBef>
              <a:spcAft>
                <a:spcPts val="0"/>
              </a:spcAft>
              <a:buSzPts val="1600"/>
              <a:buChar char="➢"/>
            </a:pPr>
            <a:r>
              <a:rPr b="1" lang="en" sz="1600"/>
              <a:t>To automate library operations</a:t>
            </a:r>
            <a:r>
              <a:rPr lang="en" sz="1600"/>
              <a:t> such as book issue, return, and catalog management.</a:t>
            </a:r>
            <a:endParaRPr sz="1600"/>
          </a:p>
          <a:p>
            <a:pPr indent="-330200" lvl="0" marL="457200" rtl="0" algn="l">
              <a:lnSpc>
                <a:spcPct val="150000"/>
              </a:lnSpc>
              <a:spcBef>
                <a:spcPts val="0"/>
              </a:spcBef>
              <a:spcAft>
                <a:spcPts val="0"/>
              </a:spcAft>
              <a:buSzPts val="1600"/>
              <a:buChar char="➢"/>
            </a:pPr>
            <a:r>
              <a:rPr b="1" lang="en" sz="1600"/>
              <a:t>To maintain accurate records</a:t>
            </a:r>
            <a:r>
              <a:rPr lang="en" sz="1600"/>
              <a:t> of books, members, and transactions.</a:t>
            </a:r>
            <a:endParaRPr sz="1600"/>
          </a:p>
          <a:p>
            <a:pPr indent="-330200" lvl="0" marL="457200" rtl="0" algn="l">
              <a:lnSpc>
                <a:spcPct val="150000"/>
              </a:lnSpc>
              <a:spcBef>
                <a:spcPts val="0"/>
              </a:spcBef>
              <a:spcAft>
                <a:spcPts val="0"/>
              </a:spcAft>
              <a:buSzPts val="1600"/>
              <a:buChar char="➢"/>
            </a:pPr>
            <a:r>
              <a:rPr b="1" lang="en" sz="1600"/>
              <a:t>To save time and effort</a:t>
            </a:r>
            <a:r>
              <a:rPr lang="en" sz="1600"/>
              <a:t> for both librarians and users.</a:t>
            </a:r>
            <a:endParaRPr sz="1600"/>
          </a:p>
          <a:p>
            <a:pPr indent="-330200" lvl="0" marL="457200" rtl="0" algn="l">
              <a:lnSpc>
                <a:spcPct val="150000"/>
              </a:lnSpc>
              <a:spcBef>
                <a:spcPts val="0"/>
              </a:spcBef>
              <a:spcAft>
                <a:spcPts val="0"/>
              </a:spcAft>
              <a:buSzPts val="1600"/>
              <a:buChar char="➢"/>
            </a:pPr>
            <a:r>
              <a:rPr b="1" lang="en" sz="1600"/>
              <a:t>To provide easy and quick access</a:t>
            </a:r>
            <a:r>
              <a:rPr lang="en" sz="1600"/>
              <a:t> to library resources and information.</a:t>
            </a:r>
            <a:endParaRPr sz="1600"/>
          </a:p>
          <a:p>
            <a:pPr indent="-330200" lvl="0" marL="457200" rtl="0" algn="l">
              <a:lnSpc>
                <a:spcPct val="150000"/>
              </a:lnSpc>
              <a:spcBef>
                <a:spcPts val="0"/>
              </a:spcBef>
              <a:spcAft>
                <a:spcPts val="0"/>
              </a:spcAft>
              <a:buSzPts val="1600"/>
              <a:buChar char="➢"/>
            </a:pPr>
            <a:r>
              <a:rPr b="1" lang="en" sz="1600"/>
              <a:t>To improve efficiency and organization</a:t>
            </a:r>
            <a:r>
              <a:rPr lang="en" sz="1600"/>
              <a:t> in overall library management.</a:t>
            </a:r>
            <a:endParaRPr sz="16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nvSpPr>
        <p:spPr>
          <a:xfrm>
            <a:off x="824600" y="1325325"/>
            <a:ext cx="8150700" cy="307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t>Features available to the Administrator are:</a:t>
            </a:r>
            <a:endParaRPr b="1" sz="1800"/>
          </a:p>
          <a:p>
            <a:pPr indent="0" lvl="0" marL="0" rtl="0" algn="l">
              <a:spcBef>
                <a:spcPts val="0"/>
              </a:spcBef>
              <a:spcAft>
                <a:spcPts val="0"/>
              </a:spcAft>
              <a:buNone/>
            </a:pPr>
            <a:r>
              <a:t/>
            </a:r>
            <a:endParaRPr b="1" sz="1800"/>
          </a:p>
          <a:p>
            <a:pPr indent="-330200" lvl="0" marL="457200" rtl="0" algn="l">
              <a:lnSpc>
                <a:spcPct val="150000"/>
              </a:lnSpc>
              <a:spcBef>
                <a:spcPts val="0"/>
              </a:spcBef>
              <a:spcAft>
                <a:spcPts val="0"/>
              </a:spcAft>
              <a:buSzPts val="1600"/>
              <a:buAutoNum type="arabicPeriod"/>
            </a:pPr>
            <a:r>
              <a:rPr lang="en" sz="1600"/>
              <a:t>User Management</a:t>
            </a:r>
            <a:endParaRPr sz="1600"/>
          </a:p>
          <a:p>
            <a:pPr indent="-330200" lvl="0" marL="457200" rtl="0" algn="l">
              <a:lnSpc>
                <a:spcPct val="150000"/>
              </a:lnSpc>
              <a:spcBef>
                <a:spcPts val="0"/>
              </a:spcBef>
              <a:spcAft>
                <a:spcPts val="0"/>
              </a:spcAft>
              <a:buSzPts val="1600"/>
              <a:buAutoNum type="arabicPeriod"/>
            </a:pPr>
            <a:r>
              <a:rPr lang="en" sz="1600"/>
              <a:t>Book Management</a:t>
            </a:r>
            <a:endParaRPr sz="1600"/>
          </a:p>
          <a:p>
            <a:pPr indent="-330200" lvl="0" marL="457200" rtl="0" algn="l">
              <a:lnSpc>
                <a:spcPct val="150000"/>
              </a:lnSpc>
              <a:spcBef>
                <a:spcPts val="0"/>
              </a:spcBef>
              <a:spcAft>
                <a:spcPts val="0"/>
              </a:spcAft>
              <a:buSzPts val="1600"/>
              <a:buAutoNum type="arabicPeriod"/>
            </a:pPr>
            <a:r>
              <a:rPr lang="en" sz="1600"/>
              <a:t>Issue/Return Management</a:t>
            </a:r>
            <a:endParaRPr sz="1600"/>
          </a:p>
          <a:p>
            <a:pPr indent="-330200" lvl="0" marL="457200" rtl="0" algn="l">
              <a:lnSpc>
                <a:spcPct val="150000"/>
              </a:lnSpc>
              <a:spcBef>
                <a:spcPts val="0"/>
              </a:spcBef>
              <a:spcAft>
                <a:spcPts val="0"/>
              </a:spcAft>
              <a:buSzPts val="1600"/>
              <a:buAutoNum type="arabicPeriod"/>
            </a:pPr>
            <a:r>
              <a:rPr lang="en" sz="1600"/>
              <a:t>Reports and Logs</a:t>
            </a:r>
            <a:endParaRPr sz="1600"/>
          </a:p>
          <a:p>
            <a:pPr indent="-330200" lvl="0" marL="457200" rtl="0" algn="l">
              <a:lnSpc>
                <a:spcPct val="150000"/>
              </a:lnSpc>
              <a:spcBef>
                <a:spcPts val="0"/>
              </a:spcBef>
              <a:spcAft>
                <a:spcPts val="0"/>
              </a:spcAft>
              <a:buSzPts val="1600"/>
              <a:buAutoNum type="arabicPeriod"/>
            </a:pPr>
            <a:r>
              <a:rPr lang="en" sz="1600"/>
              <a:t>System Access Control</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